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22.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1"/>
  </p:notesMasterIdLst>
  <p:sldIdLst>
    <p:sldId id="256" r:id="rId3"/>
    <p:sldId id="260" r:id="rId4"/>
    <p:sldId id="257" r:id="rId5"/>
    <p:sldId id="261" r:id="rId6"/>
    <p:sldId id="262" r:id="rId7"/>
    <p:sldId id="301" r:id="rId8"/>
    <p:sldId id="263" r:id="rId9"/>
    <p:sldId id="264" r:id="rId10"/>
    <p:sldId id="275" r:id="rId11"/>
    <p:sldId id="276" r:id="rId12"/>
    <p:sldId id="290" r:id="rId13"/>
    <p:sldId id="291" r:id="rId14"/>
    <p:sldId id="299" r:id="rId15"/>
    <p:sldId id="298" r:id="rId16"/>
    <p:sldId id="293" r:id="rId17"/>
    <p:sldId id="288" r:id="rId18"/>
    <p:sldId id="294" r:id="rId19"/>
    <p:sldId id="297" r:id="rId20"/>
    <p:sldId id="295" r:id="rId21"/>
    <p:sldId id="289" r:id="rId22"/>
    <p:sldId id="281" r:id="rId23"/>
    <p:sldId id="286" r:id="rId24"/>
    <p:sldId id="282" r:id="rId25"/>
    <p:sldId id="278" r:id="rId26"/>
    <p:sldId id="285" r:id="rId27"/>
    <p:sldId id="279" r:id="rId28"/>
    <p:sldId id="274" r:id="rId29"/>
    <p:sldId id="300" r:id="rId30"/>
    <p:sldId id="269" r:id="rId31"/>
    <p:sldId id="270" r:id="rId32"/>
    <p:sldId id="271" r:id="rId33"/>
    <p:sldId id="272" r:id="rId34"/>
    <p:sldId id="273" r:id="rId35"/>
    <p:sldId id="284" r:id="rId36"/>
    <p:sldId id="268" r:id="rId37"/>
    <p:sldId id="267" r:id="rId38"/>
    <p:sldId id="265" r:id="rId39"/>
    <p:sldId id="266" r:id="rId40"/>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40" d="100"/>
          <a:sy n="40" d="100"/>
        </p:scale>
        <p:origin x="15" y="174"/>
      </p:cViewPr>
      <p:guideLst>
        <p:guide orient="horz" pos="2160"/>
        <p:guide pos="3840"/>
      </p:guideLst>
    </p:cSldViewPr>
  </p:slideViewPr>
  <p:notesTextViewPr>
    <p:cViewPr>
      <p:scale>
        <a:sx n="1" d="1"/>
        <a:sy n="1" d="1"/>
      </p:scale>
      <p:origin x="0" y="0"/>
    </p:cViewPr>
  </p:notesTextViewPr>
  <p:sorterViewPr>
    <p:cViewPr>
      <p:scale>
        <a:sx n="100" d="100"/>
        <a:sy n="100" d="100"/>
      </p:scale>
      <p:origin x="0" y="-13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Partner programs (App Source, Market place and CSP)</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a:t>Monitoring </a:t>
          </a:r>
          <a:r>
            <a:rPr lang="en-US" dirty="0"/>
            <a:t>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5">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5">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5">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5">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5">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5">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5">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5">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5">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5">
        <dgm:presLayoutVars>
          <dgm:bulletEnabled val="1"/>
        </dgm:presLayoutVars>
      </dgm:prSet>
      <dgm:spPr/>
    </dgm:pt>
  </dgm:ptLst>
  <dgm:cxnLst>
    <dgm:cxn modelId="{96A048EA-712A-4B8B-BFE5-FFAEB03FC498}" type="presOf" srcId="{7DC5F7BD-3CC0-4E13-9D86-95B3993232D1}" destId="{E6420154-04FB-467D-88B8-1F7D05114D7E}"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40B6AFA-CF80-4CA2-B1B5-84F55BC7366D}" type="presOf" srcId="{EF398454-E407-442E-8779-2A1D6C0CDD9C}" destId="{0CF624A4-1729-464B-A0E7-F90B1343283F}"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269588A6-23F5-449C-A001-E79AB2B5C23D}" srcId="{CCB75381-B66D-4B20-8298-A5FD070AB22C}" destId="{1CF5DF33-87B5-4E4E-AA3D-3AAB51BBEAF4}" srcOrd="3" destOrd="0" parTransId="{2EB37C57-E0A1-4FAE-B508-4880184BEA17}" sibTransId="{DC8EF80B-2D40-4713-8290-1266424F2A82}"/>
    <dgm:cxn modelId="{5F94E221-444D-4C0F-A880-7BB280139F5F}" srcId="{CCB75381-B66D-4B20-8298-A5FD070AB22C}" destId="{9F0B2B7E-A445-41E4-8304-BACDE1F08B70}" srcOrd="0" destOrd="0" parTransId="{149B9860-E902-4D08-823D-A454C45A0165}" sibTransId="{E1BECD42-1710-4068-A3A8-0907A4291122}"/>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3CD2EC5B-23F7-4B28-B998-0D7DDC22CD87}" srcId="{FAF27AE8-06DD-4446-8C08-04D22F1E8DE2}" destId="{7DC5F7BD-3CC0-4E13-9D86-95B3993232D1}" srcOrd="0" destOrd="0" parTransId="{721C77BA-4CE4-4B7D-AD5B-D60CF25D46D4}" sibTransId="{8CC2376B-AD45-44A2-8559-20AB408DD5BE}"/>
    <dgm:cxn modelId="{EA5B683E-F334-4A68-8510-C52EE55EA941}" type="presOf" srcId="{16268D6F-1FBF-4F5B-93DA-7B7C16DB4419}" destId="{4F53A1C7-4C5E-467C-93C1-9040792E7E1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13073C1-018D-4689-92D0-C57E2DBFF222}" srcId="{7B3DB122-1D8E-4822-ADCD-16B4D4E14E42}" destId="{E6154748-05AB-4B57-A334-AC886BBDAA91}" srcOrd="0" destOrd="0" parTransId="{C37A14E3-FBD2-4DCF-B2AE-D85276CBFF5D}" sibTransId="{8D94650C-E9F5-4078-8262-33A0CA09A61A}"/>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dgm:spPr/>
      <dgm:t>
        <a:bodyPr/>
        <a:lstStyle/>
        <a:p>
          <a:r>
            <a:rPr lang="en-US"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dgm:spPr/>
      <dgm:t>
        <a:bodyPr/>
        <a:lstStyle/>
        <a:p>
          <a:r>
            <a:rPr lang="en-US"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dgm:spPr/>
      <dgm:t>
        <a:bodyPr/>
        <a:lstStyle/>
        <a:p>
          <a:r>
            <a:rPr lang="en-US" dirty="0"/>
            <a:t>HOL 1</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dgm:spPr/>
      <dgm:t>
        <a:bodyPr/>
        <a:lstStyle/>
        <a:p>
          <a:r>
            <a:rPr lang="en-US"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dgm:spPr/>
      <dgm:t>
        <a:bodyPr/>
        <a:lstStyle/>
        <a:p>
          <a:r>
            <a:rPr lang="en-US"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dgm:spPr/>
      <dgm:t>
        <a:bodyPr/>
        <a:lstStyle/>
        <a:p>
          <a:r>
            <a:rPr lang="en-US" dirty="0"/>
            <a:t>Modern Cloud Apps (Overview Part 1)</a:t>
          </a:r>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dgm:spPr/>
      <dgm:t>
        <a:bodyPr/>
        <a:lstStyle/>
        <a:p>
          <a:r>
            <a:rPr lang="en-US"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dgm:spPr/>
      <dgm:t>
        <a:bodyPr/>
        <a:lstStyle/>
        <a:p>
          <a:r>
            <a:rPr lang="en-US"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dgm:spPr/>
      <dgm:t>
        <a:bodyPr/>
        <a:lstStyle/>
        <a:p>
          <a:r>
            <a:rPr lang="en-US" dirty="0"/>
            <a:t>Identity and Office365 APIs Overview</a:t>
          </a:r>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dgm:spPr/>
      <dgm:t>
        <a:bodyPr/>
        <a:lstStyle/>
        <a:p>
          <a:r>
            <a:rPr lang="en-US"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dgm:spPr/>
      <dgm:t>
        <a:bodyPr/>
        <a:lstStyle/>
        <a:p>
          <a:r>
            <a:rPr lang="en-US"/>
            <a:t>Break</a:t>
          </a:r>
          <a:endParaRPr lang="en-US" dirty="0"/>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dgm:spPr/>
      <dgm:t>
        <a:bodyPr/>
        <a:lstStyle/>
        <a:p>
          <a:r>
            <a:rPr lang="en-US"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Lst>
  <dgm:cxnLst>
    <dgm:cxn modelId="{67C16753-411E-4574-9F46-F8E6B48B8F95}" type="presOf" srcId="{CCB75381-B66D-4B20-8298-A5FD070AB22C}" destId="{E03513B6-B757-4D79-B241-089506EEB20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332962" y="-2773306"/>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Setting up your developer environment</a:t>
          </a:r>
        </a:p>
      </dsp:txBody>
      <dsp:txXfrm rot="-5400000">
        <a:off x="3493008" y="92515"/>
        <a:ext cx="6183925" cy="478148"/>
      </dsp:txXfrm>
    </dsp:sp>
    <dsp:sp modelId="{A5438C1E-89FB-411C-9EAB-7842FD136D3A}">
      <dsp:nvSpPr>
        <dsp:cNvPr id="0" name=""/>
        <dsp:cNvSpPr/>
      </dsp:nvSpPr>
      <dsp:spPr>
        <a:xfrm>
          <a:off x="0" y="413"/>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1</a:t>
          </a:r>
        </a:p>
      </dsp:txBody>
      <dsp:txXfrm>
        <a:off x="32333" y="32746"/>
        <a:ext cx="3428342" cy="597687"/>
      </dsp:txXfrm>
    </dsp:sp>
    <dsp:sp modelId="{E6420154-04FB-467D-88B8-1F7D05114D7E}">
      <dsp:nvSpPr>
        <dsp:cNvPr id="0" name=""/>
        <dsp:cNvSpPr/>
      </dsp:nvSpPr>
      <dsp:spPr>
        <a:xfrm rot="5400000">
          <a:off x="6332962" y="-2077835"/>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Building modern cloud apps</a:t>
          </a:r>
        </a:p>
      </dsp:txBody>
      <dsp:txXfrm rot="-5400000">
        <a:off x="3493008" y="787986"/>
        <a:ext cx="6183925" cy="478148"/>
      </dsp:txXfrm>
    </dsp:sp>
    <dsp:sp modelId="{F8539A12-2D82-4C88-98C3-1B1E242F4079}">
      <dsp:nvSpPr>
        <dsp:cNvPr id="0" name=""/>
        <dsp:cNvSpPr/>
      </dsp:nvSpPr>
      <dsp:spPr>
        <a:xfrm>
          <a:off x="0" y="695884"/>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2</a:t>
          </a:r>
        </a:p>
      </dsp:txBody>
      <dsp:txXfrm>
        <a:off x="32333" y="728217"/>
        <a:ext cx="3428342" cy="597687"/>
      </dsp:txXfrm>
    </dsp:sp>
    <dsp:sp modelId="{61247A71-DC9E-4A76-B169-395D763BB202}">
      <dsp:nvSpPr>
        <dsp:cNvPr id="0" name=""/>
        <dsp:cNvSpPr/>
      </dsp:nvSpPr>
      <dsp:spPr>
        <a:xfrm rot="5400000">
          <a:off x="6332962" y="-1382364"/>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Identity with Azure AD and Office 365 APIs</a:t>
          </a:r>
        </a:p>
      </dsp:txBody>
      <dsp:txXfrm rot="-5400000">
        <a:off x="3493008" y="1483457"/>
        <a:ext cx="6183925" cy="478148"/>
      </dsp:txXfrm>
    </dsp:sp>
    <dsp:sp modelId="{1D40B9DC-3DB8-4751-BFF0-8DBEF83FF13C}">
      <dsp:nvSpPr>
        <dsp:cNvPr id="0" name=""/>
        <dsp:cNvSpPr/>
      </dsp:nvSpPr>
      <dsp:spPr>
        <a:xfrm>
          <a:off x="0" y="1391355"/>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3</a:t>
          </a:r>
        </a:p>
      </dsp:txBody>
      <dsp:txXfrm>
        <a:off x="32333" y="1423688"/>
        <a:ext cx="3428342" cy="597687"/>
      </dsp:txXfrm>
    </dsp:sp>
    <dsp:sp modelId="{735907E8-CD71-421F-8950-285DC6511AD6}">
      <dsp:nvSpPr>
        <dsp:cNvPr id="0" name=""/>
        <dsp:cNvSpPr/>
      </dsp:nvSpPr>
      <dsp:spPr>
        <a:xfrm rot="5400000">
          <a:off x="6332962" y="-686893"/>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DevOps with Azure and Visual Studio Team Services</a:t>
          </a:r>
        </a:p>
      </dsp:txBody>
      <dsp:txXfrm rot="-5400000">
        <a:off x="3493008" y="2178928"/>
        <a:ext cx="6183925" cy="478148"/>
      </dsp:txXfrm>
    </dsp:sp>
    <dsp:sp modelId="{03632F8B-4E93-4840-9E4E-68F53BBC5873}">
      <dsp:nvSpPr>
        <dsp:cNvPr id="0" name=""/>
        <dsp:cNvSpPr/>
      </dsp:nvSpPr>
      <dsp:spPr>
        <a:xfrm>
          <a:off x="0" y="2086826"/>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4</a:t>
          </a:r>
        </a:p>
      </dsp:txBody>
      <dsp:txXfrm>
        <a:off x="32333" y="2119159"/>
        <a:ext cx="3428342" cy="597687"/>
      </dsp:txXfrm>
    </dsp:sp>
    <dsp:sp modelId="{4F53A1C7-4C5E-467C-93C1-9040792E7E19}">
      <dsp:nvSpPr>
        <dsp:cNvPr id="0" name=""/>
        <dsp:cNvSpPr/>
      </dsp:nvSpPr>
      <dsp:spPr>
        <a:xfrm rot="5400000">
          <a:off x="6332962" y="8578"/>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Monitoring applications with App Insights</a:t>
          </a:r>
        </a:p>
      </dsp:txBody>
      <dsp:txXfrm rot="-5400000">
        <a:off x="3493008" y="2874400"/>
        <a:ext cx="6183925" cy="478148"/>
      </dsp:txXfrm>
    </dsp:sp>
    <dsp:sp modelId="{7F905116-DF52-47DE-BE38-A75756ACB8D6}">
      <dsp:nvSpPr>
        <dsp:cNvPr id="0" name=""/>
        <dsp:cNvSpPr/>
      </dsp:nvSpPr>
      <dsp:spPr>
        <a:xfrm>
          <a:off x="0" y="2782297"/>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5</a:t>
          </a:r>
        </a:p>
      </dsp:txBody>
      <dsp:txXfrm>
        <a:off x="32333" y="2814630"/>
        <a:ext cx="3428342" cy="597687"/>
      </dsp:txXfrm>
    </dsp:sp>
    <dsp:sp modelId="{68B4BBEF-B3B9-44EE-93CE-818230DA2604}">
      <dsp:nvSpPr>
        <dsp:cNvPr id="0" name=""/>
        <dsp:cNvSpPr/>
      </dsp:nvSpPr>
      <dsp:spPr>
        <a:xfrm rot="5400000">
          <a:off x="6332962" y="704049"/>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Introduction to Docker and Azure container service</a:t>
          </a:r>
        </a:p>
      </dsp:txBody>
      <dsp:txXfrm rot="-5400000">
        <a:off x="3493008" y="3569871"/>
        <a:ext cx="6183925" cy="478148"/>
      </dsp:txXfrm>
    </dsp:sp>
    <dsp:sp modelId="{291529A3-D216-4DC4-835B-3321FFD0318C}">
      <dsp:nvSpPr>
        <dsp:cNvPr id="0" name=""/>
        <dsp:cNvSpPr/>
      </dsp:nvSpPr>
      <dsp:spPr>
        <a:xfrm>
          <a:off x="0" y="3477768"/>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6</a:t>
          </a:r>
        </a:p>
      </dsp:txBody>
      <dsp:txXfrm>
        <a:off x="32333" y="3510101"/>
        <a:ext cx="3428342" cy="597687"/>
      </dsp:txXfrm>
    </dsp:sp>
    <dsp:sp modelId="{12B67329-6C74-4CE3-AA42-7F4F34AD07BC}">
      <dsp:nvSpPr>
        <dsp:cNvPr id="0" name=""/>
        <dsp:cNvSpPr/>
      </dsp:nvSpPr>
      <dsp:spPr>
        <a:xfrm rot="5400000">
          <a:off x="6332962" y="1399520"/>
          <a:ext cx="529882"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Partner programs (App Source, Market place and CSP)</a:t>
          </a:r>
        </a:p>
      </dsp:txBody>
      <dsp:txXfrm rot="-5400000">
        <a:off x="3493008" y="4265342"/>
        <a:ext cx="6183925" cy="478148"/>
      </dsp:txXfrm>
    </dsp:sp>
    <dsp:sp modelId="{F1C64B8A-0378-48EC-9D61-9DDE57011B84}">
      <dsp:nvSpPr>
        <dsp:cNvPr id="0" name=""/>
        <dsp:cNvSpPr/>
      </dsp:nvSpPr>
      <dsp:spPr>
        <a:xfrm>
          <a:off x="0" y="4173239"/>
          <a:ext cx="3493008" cy="66235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Module 7</a:t>
          </a:r>
        </a:p>
      </dsp:txBody>
      <dsp:txXfrm>
        <a:off x="32333" y="4205572"/>
        <a:ext cx="3428342" cy="597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226230" y="-2638178"/>
          <a:ext cx="74334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Setting up your developer environment</a:t>
          </a:r>
        </a:p>
      </dsp:txBody>
      <dsp:txXfrm rot="-5400000">
        <a:off x="3493008" y="131331"/>
        <a:ext cx="6173505" cy="670773"/>
      </dsp:txXfrm>
    </dsp:sp>
    <dsp:sp modelId="{A5438C1E-89FB-411C-9EAB-7842FD136D3A}">
      <dsp:nvSpPr>
        <dsp:cNvPr id="0" name=""/>
        <dsp:cNvSpPr/>
      </dsp:nvSpPr>
      <dsp:spPr>
        <a:xfrm>
          <a:off x="0" y="2125"/>
          <a:ext cx="3493008" cy="9291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HOL 1</a:t>
          </a:r>
        </a:p>
      </dsp:txBody>
      <dsp:txXfrm>
        <a:off x="45359" y="47484"/>
        <a:ext cx="3402290" cy="838465"/>
      </dsp:txXfrm>
    </dsp:sp>
    <dsp:sp modelId="{E6420154-04FB-467D-88B8-1F7D05114D7E}">
      <dsp:nvSpPr>
        <dsp:cNvPr id="0" name=""/>
        <dsp:cNvSpPr/>
      </dsp:nvSpPr>
      <dsp:spPr>
        <a:xfrm rot="5400000">
          <a:off x="6226230" y="-1662535"/>
          <a:ext cx="74334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Building modern cloud apps</a:t>
          </a:r>
        </a:p>
      </dsp:txBody>
      <dsp:txXfrm rot="-5400000">
        <a:off x="3493008" y="1106974"/>
        <a:ext cx="6173505" cy="670773"/>
      </dsp:txXfrm>
    </dsp:sp>
    <dsp:sp modelId="{F8539A12-2D82-4C88-98C3-1B1E242F4079}">
      <dsp:nvSpPr>
        <dsp:cNvPr id="0" name=""/>
        <dsp:cNvSpPr/>
      </dsp:nvSpPr>
      <dsp:spPr>
        <a:xfrm>
          <a:off x="0" y="977768"/>
          <a:ext cx="3493008" cy="9291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HOL 2</a:t>
          </a:r>
        </a:p>
      </dsp:txBody>
      <dsp:txXfrm>
        <a:off x="45359" y="1023127"/>
        <a:ext cx="3402290" cy="838465"/>
      </dsp:txXfrm>
    </dsp:sp>
    <dsp:sp modelId="{61247A71-DC9E-4A76-B169-395D763BB202}">
      <dsp:nvSpPr>
        <dsp:cNvPr id="0" name=""/>
        <dsp:cNvSpPr/>
      </dsp:nvSpPr>
      <dsp:spPr>
        <a:xfrm rot="5400000">
          <a:off x="6226230" y="-686893"/>
          <a:ext cx="74334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Identity with Azure AD and Office 365 APIs</a:t>
          </a:r>
        </a:p>
      </dsp:txBody>
      <dsp:txXfrm rot="-5400000">
        <a:off x="3493008" y="2082616"/>
        <a:ext cx="6173505" cy="670773"/>
      </dsp:txXfrm>
    </dsp:sp>
    <dsp:sp modelId="{1D40B9DC-3DB8-4751-BFF0-8DBEF83FF13C}">
      <dsp:nvSpPr>
        <dsp:cNvPr id="0" name=""/>
        <dsp:cNvSpPr/>
      </dsp:nvSpPr>
      <dsp:spPr>
        <a:xfrm>
          <a:off x="0" y="1953411"/>
          <a:ext cx="3493008" cy="9291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HOL 3</a:t>
          </a:r>
        </a:p>
      </dsp:txBody>
      <dsp:txXfrm>
        <a:off x="45359" y="1998770"/>
        <a:ext cx="3402290" cy="838465"/>
      </dsp:txXfrm>
    </dsp:sp>
    <dsp:sp modelId="{735907E8-CD71-421F-8950-285DC6511AD6}">
      <dsp:nvSpPr>
        <dsp:cNvPr id="0" name=""/>
        <dsp:cNvSpPr/>
      </dsp:nvSpPr>
      <dsp:spPr>
        <a:xfrm rot="5400000">
          <a:off x="6226230" y="288749"/>
          <a:ext cx="74334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DevOps with Azure and Visual Studio Team Services</a:t>
          </a:r>
        </a:p>
      </dsp:txBody>
      <dsp:txXfrm rot="-5400000">
        <a:off x="3493008" y="3058259"/>
        <a:ext cx="6173505" cy="670773"/>
      </dsp:txXfrm>
    </dsp:sp>
    <dsp:sp modelId="{03632F8B-4E93-4840-9E4E-68F53BBC5873}">
      <dsp:nvSpPr>
        <dsp:cNvPr id="0" name=""/>
        <dsp:cNvSpPr/>
      </dsp:nvSpPr>
      <dsp:spPr>
        <a:xfrm>
          <a:off x="0" y="2929054"/>
          <a:ext cx="3493008" cy="9291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HOL 4</a:t>
          </a:r>
        </a:p>
      </dsp:txBody>
      <dsp:txXfrm>
        <a:off x="45359" y="2974413"/>
        <a:ext cx="3402290" cy="838465"/>
      </dsp:txXfrm>
    </dsp:sp>
    <dsp:sp modelId="{4F53A1C7-4C5E-467C-93C1-9040792E7E19}">
      <dsp:nvSpPr>
        <dsp:cNvPr id="0" name=""/>
        <dsp:cNvSpPr/>
      </dsp:nvSpPr>
      <dsp:spPr>
        <a:xfrm rot="5400000">
          <a:off x="6226230" y="1264392"/>
          <a:ext cx="74334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Monitoring </a:t>
          </a:r>
          <a:r>
            <a:rPr lang="en-US" sz="2000" kern="1200" dirty="0"/>
            <a:t>applications with App Insights</a:t>
          </a:r>
        </a:p>
      </dsp:txBody>
      <dsp:txXfrm rot="-5400000">
        <a:off x="3493008" y="4033902"/>
        <a:ext cx="6173505" cy="670773"/>
      </dsp:txXfrm>
    </dsp:sp>
    <dsp:sp modelId="{7F905116-DF52-47DE-BE38-A75756ACB8D6}">
      <dsp:nvSpPr>
        <dsp:cNvPr id="0" name=""/>
        <dsp:cNvSpPr/>
      </dsp:nvSpPr>
      <dsp:spPr>
        <a:xfrm>
          <a:off x="0" y="3904697"/>
          <a:ext cx="3493008" cy="9291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HOL 5</a:t>
          </a:r>
        </a:p>
      </dsp:txBody>
      <dsp:txXfrm>
        <a:off x="45359" y="3950056"/>
        <a:ext cx="3402290" cy="838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443945" y="-290967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Overview</a:t>
          </a:r>
        </a:p>
      </dsp:txBody>
      <dsp:txXfrm rot="-5400000">
        <a:off x="3493008" y="56296"/>
        <a:ext cx="6194761" cy="277855"/>
      </dsp:txXfrm>
    </dsp:sp>
    <dsp:sp modelId="{A5438C1E-89FB-411C-9EAB-7842FD136D3A}">
      <dsp:nvSpPr>
        <dsp:cNvPr id="0" name=""/>
        <dsp:cNvSpPr/>
      </dsp:nvSpPr>
      <dsp:spPr>
        <a:xfrm>
          <a:off x="0" y="277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9:00 AM – 9:30</a:t>
          </a:r>
        </a:p>
      </dsp:txBody>
      <dsp:txXfrm>
        <a:off x="18789" y="21563"/>
        <a:ext cx="3455430" cy="347318"/>
      </dsp:txXfrm>
    </dsp:sp>
    <dsp:sp modelId="{0F76540A-83A1-43AF-A915-E9CCF31AD761}">
      <dsp:nvSpPr>
        <dsp:cNvPr id="0" name=""/>
        <dsp:cNvSpPr/>
      </dsp:nvSpPr>
      <dsp:spPr>
        <a:xfrm rot="5400000">
          <a:off x="6443945" y="-250553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Tools and developer environment overview</a:t>
          </a:r>
        </a:p>
      </dsp:txBody>
      <dsp:txXfrm rot="-5400000">
        <a:off x="3493008" y="460437"/>
        <a:ext cx="6194761" cy="277855"/>
      </dsp:txXfrm>
    </dsp:sp>
    <dsp:sp modelId="{8FF1422C-FB3D-4E40-B9AA-2876EA0039EA}">
      <dsp:nvSpPr>
        <dsp:cNvPr id="0" name=""/>
        <dsp:cNvSpPr/>
      </dsp:nvSpPr>
      <dsp:spPr>
        <a:xfrm>
          <a:off x="0" y="406916"/>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9:30 – 10:00</a:t>
          </a:r>
        </a:p>
      </dsp:txBody>
      <dsp:txXfrm>
        <a:off x="18789" y="425705"/>
        <a:ext cx="3455430" cy="347318"/>
      </dsp:txXfrm>
    </dsp:sp>
    <dsp:sp modelId="{45F3B3F6-2CED-45D8-B6E2-0409440DA4C3}">
      <dsp:nvSpPr>
        <dsp:cNvPr id="0" name=""/>
        <dsp:cNvSpPr/>
      </dsp:nvSpPr>
      <dsp:spPr>
        <a:xfrm rot="5400000">
          <a:off x="6443945" y="-2101389"/>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1</a:t>
          </a:r>
        </a:p>
      </dsp:txBody>
      <dsp:txXfrm rot="-5400000">
        <a:off x="3493008" y="864579"/>
        <a:ext cx="6194761" cy="277855"/>
      </dsp:txXfrm>
    </dsp:sp>
    <dsp:sp modelId="{4F72D66B-A8F6-4DB6-8FBA-070AAE1CF9EE}">
      <dsp:nvSpPr>
        <dsp:cNvPr id="0" name=""/>
        <dsp:cNvSpPr/>
      </dsp:nvSpPr>
      <dsp:spPr>
        <a:xfrm>
          <a:off x="0" y="811058"/>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10:00 – 10:30</a:t>
          </a:r>
        </a:p>
      </dsp:txBody>
      <dsp:txXfrm>
        <a:off x="18789" y="829847"/>
        <a:ext cx="3455430" cy="347318"/>
      </dsp:txXfrm>
    </dsp:sp>
    <dsp:sp modelId="{E12892D9-F98F-4E4E-B9C8-0D972EE87560}">
      <dsp:nvSpPr>
        <dsp:cNvPr id="0" name=""/>
        <dsp:cNvSpPr/>
      </dsp:nvSpPr>
      <dsp:spPr>
        <a:xfrm rot="5400000">
          <a:off x="6443945" y="-1697247"/>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Break</a:t>
          </a:r>
        </a:p>
      </dsp:txBody>
      <dsp:txXfrm rot="-5400000">
        <a:off x="3493008" y="1268721"/>
        <a:ext cx="6194761" cy="277855"/>
      </dsp:txXfrm>
    </dsp:sp>
    <dsp:sp modelId="{71590097-DEB6-41CE-BD82-632DBACBA39B}">
      <dsp:nvSpPr>
        <dsp:cNvPr id="0" name=""/>
        <dsp:cNvSpPr/>
      </dsp:nvSpPr>
      <dsp:spPr>
        <a:xfrm>
          <a:off x="0" y="121519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10:30 – 10:45</a:t>
          </a:r>
        </a:p>
      </dsp:txBody>
      <dsp:txXfrm>
        <a:off x="18789" y="1233988"/>
        <a:ext cx="3455430" cy="347318"/>
      </dsp:txXfrm>
    </dsp:sp>
    <dsp:sp modelId="{E27862F7-10C7-472B-87FB-B72257CD730B}">
      <dsp:nvSpPr>
        <dsp:cNvPr id="0" name=""/>
        <dsp:cNvSpPr/>
      </dsp:nvSpPr>
      <dsp:spPr>
        <a:xfrm rot="5400000">
          <a:off x="6443945" y="-129310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HOL1 - Tools and Developer Environment Setup (Cont'd)</a:t>
          </a:r>
        </a:p>
      </dsp:txBody>
      <dsp:txXfrm rot="-5400000">
        <a:off x="3493008" y="1672863"/>
        <a:ext cx="6194761" cy="277855"/>
      </dsp:txXfrm>
    </dsp:sp>
    <dsp:sp modelId="{350959BE-A20B-4B1B-9A79-239BC65E6964}">
      <dsp:nvSpPr>
        <dsp:cNvPr id="0" name=""/>
        <dsp:cNvSpPr/>
      </dsp:nvSpPr>
      <dsp:spPr>
        <a:xfrm>
          <a:off x="0" y="1619341"/>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10:45 -11:15</a:t>
          </a:r>
        </a:p>
      </dsp:txBody>
      <dsp:txXfrm>
        <a:off x="18789" y="1638130"/>
        <a:ext cx="3455430" cy="347318"/>
      </dsp:txXfrm>
    </dsp:sp>
    <dsp:sp modelId="{B61D215C-99BF-4A69-A71B-1F574E932348}">
      <dsp:nvSpPr>
        <dsp:cNvPr id="0" name=""/>
        <dsp:cNvSpPr/>
      </dsp:nvSpPr>
      <dsp:spPr>
        <a:xfrm rot="5400000">
          <a:off x="6443945" y="-88896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Modern Cloud Apps (Overview Part 1)</a:t>
          </a:r>
        </a:p>
      </dsp:txBody>
      <dsp:txXfrm rot="-5400000">
        <a:off x="3493008" y="2077005"/>
        <a:ext cx="6194761" cy="277855"/>
      </dsp:txXfrm>
    </dsp:sp>
    <dsp:sp modelId="{9BE55685-5B91-4ED0-A3F3-E0AFDD677C54}">
      <dsp:nvSpPr>
        <dsp:cNvPr id="0" name=""/>
        <dsp:cNvSpPr/>
      </dsp:nvSpPr>
      <dsp:spPr>
        <a:xfrm>
          <a:off x="0" y="2023483"/>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11:15 - 12:00 PM</a:t>
          </a:r>
        </a:p>
      </dsp:txBody>
      <dsp:txXfrm>
        <a:off x="18789" y="2042272"/>
        <a:ext cx="3455430" cy="347318"/>
      </dsp:txXfrm>
    </dsp:sp>
    <dsp:sp modelId="{400F7EFE-C693-404B-97E3-2D2B46DCED50}">
      <dsp:nvSpPr>
        <dsp:cNvPr id="0" name=""/>
        <dsp:cNvSpPr/>
      </dsp:nvSpPr>
      <dsp:spPr>
        <a:xfrm rot="5400000">
          <a:off x="6443945" y="-484822"/>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Lunch</a:t>
          </a:r>
        </a:p>
      </dsp:txBody>
      <dsp:txXfrm rot="-5400000">
        <a:off x="3493008" y="2481146"/>
        <a:ext cx="6194761" cy="277855"/>
      </dsp:txXfrm>
    </dsp:sp>
    <dsp:sp modelId="{A22C4155-616D-4F4C-A223-723BEA428ED7}">
      <dsp:nvSpPr>
        <dsp:cNvPr id="0" name=""/>
        <dsp:cNvSpPr/>
      </dsp:nvSpPr>
      <dsp:spPr>
        <a:xfrm>
          <a:off x="0" y="2427625"/>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12:00 -1:00</a:t>
          </a:r>
        </a:p>
      </dsp:txBody>
      <dsp:txXfrm>
        <a:off x="18789" y="2446414"/>
        <a:ext cx="3455430" cy="347318"/>
      </dsp:txXfrm>
    </dsp:sp>
    <dsp:sp modelId="{D43E34EF-5CE0-465E-BECF-EAD8EAC9838E}">
      <dsp:nvSpPr>
        <dsp:cNvPr id="0" name=""/>
        <dsp:cNvSpPr/>
      </dsp:nvSpPr>
      <dsp:spPr>
        <a:xfrm rot="5400000">
          <a:off x="6443945" y="-80680"/>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2 - Modern Cloud Apps</a:t>
          </a:r>
        </a:p>
      </dsp:txBody>
      <dsp:txXfrm rot="-5400000">
        <a:off x="3493008" y="2885288"/>
        <a:ext cx="6194761" cy="277855"/>
      </dsp:txXfrm>
    </dsp:sp>
    <dsp:sp modelId="{FBCD6E4D-02F9-4B96-B891-81E6D680DC0C}">
      <dsp:nvSpPr>
        <dsp:cNvPr id="0" name=""/>
        <dsp:cNvSpPr/>
      </dsp:nvSpPr>
      <dsp:spPr>
        <a:xfrm>
          <a:off x="0" y="2831767"/>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1:00 - 2:30</a:t>
          </a:r>
        </a:p>
      </dsp:txBody>
      <dsp:txXfrm>
        <a:off x="18789" y="2850556"/>
        <a:ext cx="3455430" cy="347318"/>
      </dsp:txXfrm>
    </dsp:sp>
    <dsp:sp modelId="{FC331AB9-0D83-4CC7-9D27-73A841AB883D}">
      <dsp:nvSpPr>
        <dsp:cNvPr id="0" name=""/>
        <dsp:cNvSpPr/>
      </dsp:nvSpPr>
      <dsp:spPr>
        <a:xfrm rot="5400000">
          <a:off x="6443945" y="323461"/>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Break</a:t>
          </a:r>
          <a:endParaRPr lang="en-US" sz="1400" kern="1200" dirty="0"/>
        </a:p>
      </dsp:txBody>
      <dsp:txXfrm rot="-5400000">
        <a:off x="3493008" y="3289430"/>
        <a:ext cx="6194761" cy="277855"/>
      </dsp:txXfrm>
    </dsp:sp>
    <dsp:sp modelId="{0EF06FAD-3524-4BD1-B078-697A8FAE965D}">
      <dsp:nvSpPr>
        <dsp:cNvPr id="0" name=""/>
        <dsp:cNvSpPr/>
      </dsp:nvSpPr>
      <dsp:spPr>
        <a:xfrm>
          <a:off x="0" y="3235909"/>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2:30 - 2:45</a:t>
          </a:r>
        </a:p>
      </dsp:txBody>
      <dsp:txXfrm>
        <a:off x="18789" y="3254698"/>
        <a:ext cx="3455430" cy="347318"/>
      </dsp:txXfrm>
    </dsp:sp>
    <dsp:sp modelId="{80AC146E-A9F7-4B60-B06C-7F0E6092BDB4}">
      <dsp:nvSpPr>
        <dsp:cNvPr id="0" name=""/>
        <dsp:cNvSpPr/>
      </dsp:nvSpPr>
      <dsp:spPr>
        <a:xfrm rot="5400000">
          <a:off x="6443945" y="727603"/>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Identity and Office365 APIs Overview</a:t>
          </a:r>
        </a:p>
      </dsp:txBody>
      <dsp:txXfrm rot="-5400000">
        <a:off x="3493008" y="3693572"/>
        <a:ext cx="6194761" cy="277855"/>
      </dsp:txXfrm>
    </dsp:sp>
    <dsp:sp modelId="{B33B9E8A-E9A9-4A69-9E54-CDC82E49B1FD}">
      <dsp:nvSpPr>
        <dsp:cNvPr id="0" name=""/>
        <dsp:cNvSpPr/>
      </dsp:nvSpPr>
      <dsp:spPr>
        <a:xfrm>
          <a:off x="0" y="3640050"/>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2:45 - 3:45</a:t>
          </a:r>
        </a:p>
      </dsp:txBody>
      <dsp:txXfrm>
        <a:off x="18789" y="3658839"/>
        <a:ext cx="3455430" cy="347318"/>
      </dsp:txXfrm>
    </dsp:sp>
    <dsp:sp modelId="{34CC8437-3B2F-4B76-B5DF-2EE06EE97321}">
      <dsp:nvSpPr>
        <dsp:cNvPr id="0" name=""/>
        <dsp:cNvSpPr/>
      </dsp:nvSpPr>
      <dsp:spPr>
        <a:xfrm rot="5400000">
          <a:off x="6443945" y="1131745"/>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HOL 3 - Identity and Office365 APIs</a:t>
          </a:r>
        </a:p>
      </dsp:txBody>
      <dsp:txXfrm rot="-5400000">
        <a:off x="3493008" y="4097714"/>
        <a:ext cx="6194761" cy="277855"/>
      </dsp:txXfrm>
    </dsp:sp>
    <dsp:sp modelId="{BA362265-BFC7-4AAA-9A72-FAE87330D06A}">
      <dsp:nvSpPr>
        <dsp:cNvPr id="0" name=""/>
        <dsp:cNvSpPr/>
      </dsp:nvSpPr>
      <dsp:spPr>
        <a:xfrm>
          <a:off x="0" y="4044192"/>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3:45 - 4:45</a:t>
          </a:r>
        </a:p>
      </dsp:txBody>
      <dsp:txXfrm>
        <a:off x="18789" y="4062981"/>
        <a:ext cx="3455430" cy="347318"/>
      </dsp:txXfrm>
    </dsp:sp>
    <dsp:sp modelId="{156A4FBD-5C59-4C21-B9DB-EA5715FD3136}">
      <dsp:nvSpPr>
        <dsp:cNvPr id="0" name=""/>
        <dsp:cNvSpPr/>
      </dsp:nvSpPr>
      <dsp:spPr>
        <a:xfrm rot="5400000">
          <a:off x="6443945" y="1535886"/>
          <a:ext cx="307917" cy="62097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Q&amp;A</a:t>
          </a:r>
        </a:p>
      </dsp:txBody>
      <dsp:txXfrm rot="-5400000">
        <a:off x="3493008" y="4501855"/>
        <a:ext cx="6194761" cy="277855"/>
      </dsp:txXfrm>
    </dsp:sp>
    <dsp:sp modelId="{4402A6D0-E73F-47D7-AFAB-86D03A52490D}">
      <dsp:nvSpPr>
        <dsp:cNvPr id="0" name=""/>
        <dsp:cNvSpPr/>
      </dsp:nvSpPr>
      <dsp:spPr>
        <a:xfrm>
          <a:off x="0" y="4448334"/>
          <a:ext cx="3493008" cy="38489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4:45 - 5:00</a:t>
          </a:r>
        </a:p>
      </dsp:txBody>
      <dsp:txXfrm>
        <a:off x="18789" y="4467123"/>
        <a:ext cx="3455430" cy="347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9/29/2016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5</a:t>
            </a:fld>
            <a:endParaRPr lang="en-US"/>
          </a:p>
        </p:txBody>
      </p:sp>
    </p:spTree>
    <p:extLst>
      <p:ext uri="{BB962C8B-B14F-4D97-AF65-F5344CB8AC3E}">
        <p14:creationId xmlns:p14="http://schemas.microsoft.com/office/powerpoint/2010/main" val="3101872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18</a:t>
            </a:fld>
            <a:endParaRPr lang="en-US"/>
          </a:p>
        </p:txBody>
      </p:sp>
    </p:spTree>
    <p:extLst>
      <p:ext uri="{BB962C8B-B14F-4D97-AF65-F5344CB8AC3E}">
        <p14:creationId xmlns:p14="http://schemas.microsoft.com/office/powerpoint/2010/main" val="3708214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19</a:t>
            </a:fld>
            <a:endParaRPr lang="en-US"/>
          </a:p>
        </p:txBody>
      </p:sp>
    </p:spTree>
    <p:extLst>
      <p:ext uri="{BB962C8B-B14F-4D97-AF65-F5344CB8AC3E}">
        <p14:creationId xmlns:p14="http://schemas.microsoft.com/office/powerpoint/2010/main" val="1929237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5:10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848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22</a:t>
            </a:fld>
            <a:endParaRPr lang="en-US"/>
          </a:p>
        </p:txBody>
      </p:sp>
    </p:spTree>
    <p:extLst>
      <p:ext uri="{BB962C8B-B14F-4D97-AF65-F5344CB8AC3E}">
        <p14:creationId xmlns:p14="http://schemas.microsoft.com/office/powerpoint/2010/main" val="2141053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5:10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46126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5187C5-685F-4537-8F27-41AC030BCFF4}" type="datetime1">
              <a:rPr lang="en-US" smtClean="0"/>
              <a:t>9/29/2016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28</a:t>
            </a:fld>
            <a:endParaRPr lang="en-US"/>
          </a:p>
        </p:txBody>
      </p:sp>
    </p:spTree>
    <p:extLst>
      <p:ext uri="{BB962C8B-B14F-4D97-AF65-F5344CB8AC3E}">
        <p14:creationId xmlns:p14="http://schemas.microsoft.com/office/powerpoint/2010/main" val="4259716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5:10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8006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6</a:t>
            </a:fld>
            <a:endParaRPr lang="en-US"/>
          </a:p>
        </p:txBody>
      </p:sp>
    </p:spTree>
    <p:extLst>
      <p:ext uri="{BB962C8B-B14F-4D97-AF65-F5344CB8AC3E}">
        <p14:creationId xmlns:p14="http://schemas.microsoft.com/office/powerpoint/2010/main" val="271870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a:t>
            </a:r>
            <a:r>
              <a:rPr lang="en-US" baseline="0" dirty="0" err="1"/>
              <a:t>Gov</a:t>
            </a:r>
            <a:r>
              <a:rPr lang="en-US" baseline="0" dirty="0"/>
              <a:t>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11</a:t>
            </a:fld>
            <a:endParaRPr lang="en-US"/>
          </a:p>
        </p:txBody>
      </p:sp>
    </p:spTree>
    <p:extLst>
      <p:ext uri="{BB962C8B-B14F-4D97-AF65-F5344CB8AC3E}">
        <p14:creationId xmlns:p14="http://schemas.microsoft.com/office/powerpoint/2010/main" val="1834862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12</a:t>
            </a:fld>
            <a:endParaRPr lang="en-US"/>
          </a:p>
        </p:txBody>
      </p:sp>
    </p:spTree>
    <p:extLst>
      <p:ext uri="{BB962C8B-B14F-4D97-AF65-F5344CB8AC3E}">
        <p14:creationId xmlns:p14="http://schemas.microsoft.com/office/powerpoint/2010/main" val="514080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5:10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built into the services we</a:t>
            </a:r>
            <a:r>
              <a:rPr lang="en-US" baseline="0" dirty="0"/>
              <a:t> provide to our customers, and embedded within our development processes, infrastructure, operations, and compliance.</a:t>
            </a:r>
          </a:p>
          <a:p>
            <a:endParaRPr lang="en-US" baseline="0" dirty="0"/>
          </a:p>
          <a:p>
            <a:pPr marL="0" marR="0"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r>
              <a:rPr lang="en-US" dirty="0"/>
              <a:t>Assume Breach is an example of operational innovation for securing</a:t>
            </a:r>
            <a:r>
              <a:rPr lang="en-US" baseline="0" dirty="0"/>
              <a:t> your business. It is </a:t>
            </a:r>
            <a:r>
              <a:rPr lang="en-US" sz="1200" b="0" i="0" u="none" strike="noStrike" kern="1200" baseline="0" dirty="0">
                <a:solidFill>
                  <a:schemeClr val="tx1"/>
                </a:solidFill>
                <a:latin typeface="Segoe UI" panose="020B0502040204020203" pitchFamily="34" charset="0"/>
                <a:ea typeface="+mn-ea"/>
                <a:cs typeface="+mn-cs"/>
              </a:rPr>
              <a:t>unique to Microsoft, and is a key operational practice that it uses to harden its cloud services. Here’s how it works:</a:t>
            </a:r>
          </a:p>
          <a:p>
            <a:pPr marL="388712" marR="0" lvl="1"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mn-cs"/>
              </a:rPr>
              <a:t>The red team simulates real-world attacks at the network, platform, and application layers. </a:t>
            </a:r>
          </a:p>
          <a:p>
            <a:pPr marL="388712" marR="0" lvl="1"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mn-cs"/>
              </a:rPr>
              <a:t>The blue team detects, protect against, and recovers. </a:t>
            </a:r>
          </a:p>
          <a:p>
            <a:pPr marL="217262" marR="0" lvl="1"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endParaRPr lang="en-US" sz="1200" b="0" i="0" u="none" strike="noStrike" kern="1200" baseline="0" dirty="0">
              <a:solidFill>
                <a:schemeClr val="tx1"/>
              </a:solidFill>
              <a:latin typeface="Segoe UI" panose="020B0502040204020203" pitchFamily="34" charset="0"/>
              <a:ea typeface="+mn-ea"/>
              <a:cs typeface="+mn-cs"/>
            </a:endParaRPr>
          </a:p>
          <a:p>
            <a:pPr marL="217262" marR="0" lvl="1"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r>
              <a:rPr lang="en-US" sz="1200" b="0" i="0" u="none" strike="noStrike" kern="1200" baseline="0" dirty="0">
                <a:solidFill>
                  <a:schemeClr val="tx1"/>
                </a:solidFill>
                <a:latin typeface="Segoe UI" panose="020B0502040204020203" pitchFamily="34" charset="0"/>
                <a:ea typeface="+mn-ea"/>
                <a:cs typeface="+mn-cs"/>
              </a:rPr>
              <a:t>Identifying and ejecting attackers, limiting what access an attacker would have if various layers were breached – we do this though techniques like segregation of duties, and how quickly we can restore the environment in the event of a breach. By constantly challenging the security capabilities of the service, Microsoft can stay ahead of emerging threats and be prepared to act quickly to threats. </a:t>
            </a:r>
            <a:endParaRPr lang="en-US" dirty="0">
              <a:latin typeface="Segoe UI" panose="020B0502040204020203" pitchFamily="34" charset="0"/>
            </a:endParaRPr>
          </a:p>
          <a:p>
            <a:endParaRPr lang="en-US" baseline="0" dirty="0"/>
          </a:p>
          <a:p>
            <a:r>
              <a:rPr lang="en-US" baseline="0" dirty="0"/>
              <a:t>On the right side, we provide services to empower you to protect your assets, for example,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Azure Security</a:t>
            </a:r>
            <a:r>
              <a:rPr lang="en-US" sz="1200" kern="1200" baseline="0" dirty="0">
                <a:solidFill>
                  <a:schemeClr val="tx1"/>
                </a:solidFill>
                <a:effectLst/>
                <a:latin typeface="Segoe UI Light" pitchFamily="34" charset="0"/>
                <a:ea typeface="+mn-ea"/>
                <a:cs typeface="+mn-cs"/>
              </a:rPr>
              <a:t> Center </a:t>
            </a:r>
            <a:r>
              <a:rPr lang="en-US" sz="1200" kern="1200" dirty="0">
                <a:solidFill>
                  <a:schemeClr val="tx1"/>
                </a:solidFill>
                <a:effectLst/>
                <a:latin typeface="Segoe UI Light" pitchFamily="34" charset="0"/>
                <a:ea typeface="+mn-ea"/>
                <a:cs typeface="+mn-cs"/>
              </a:rPr>
              <a:t>helps you prevent, detect and respond to threats with increased visibility and control over the security of all your Azure resources. It provides a central view of security across your subscriptions, and enables you to set policies and monitor security configurations. Policy-driven recommendations guide resource owners through the process of implementing security controls and enable rapid deployment of integrated Microsoft and partner security solutions. Security-related events from across your Azure deployments are automatically collected and analyzed using Microsoft global threat intelligence and expertise to identify actual threats and reduce false alarms. The resulting real-time alerts offer insights into the attack campaign and suggest ways to remediate and recover quickly. </a:t>
            </a:r>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14</a:t>
            </a:fld>
            <a:endParaRPr lang="en-US"/>
          </a:p>
        </p:txBody>
      </p:sp>
    </p:spTree>
    <p:extLst>
      <p:ext uri="{BB962C8B-B14F-4D97-AF65-F5344CB8AC3E}">
        <p14:creationId xmlns:p14="http://schemas.microsoft.com/office/powerpoint/2010/main" val="398320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base" latinLnBrk="0" hangingPunct="1">
              <a:lnSpc>
                <a:spcPct val="90000"/>
              </a:lnSpc>
              <a:spcBef>
                <a:spcPts val="1000"/>
              </a:spcBef>
              <a:spcAft>
                <a:spcPts val="0"/>
              </a:spcAft>
              <a:buClrTx/>
              <a:buSzPct val="90000"/>
              <a:buFont typeface="Arial" pitchFamily="34" charset="0"/>
              <a:buNone/>
              <a:tabLst/>
              <a:defRPr/>
            </a:pPr>
            <a:r>
              <a:rPr lang="en-US" baseline="0" dirty="0">
                <a:solidFill>
                  <a:srgbClr val="44546A"/>
                </a:solidFill>
              </a:rPr>
              <a:t>Finally, Azure is designed with an aggressive compliance strategy that helps customers address business objectives and industry standards &amp; regulations. Our security compliance framework includes test and audit phases, security analytics, risk management best practices, and security benchmark analysis to achieve certificates and attestations.</a:t>
            </a:r>
          </a:p>
        </p:txBody>
      </p:sp>
      <p:sp>
        <p:nvSpPr>
          <p:cNvPr id="4" name="Slide Number Placeholder 3"/>
          <p:cNvSpPr>
            <a:spLocks noGrp="1"/>
          </p:cNvSpPr>
          <p:nvPr>
            <p:ph type="sldNum" sz="quarter" idx="10"/>
          </p:nvPr>
        </p:nvSpPr>
        <p:spPr/>
        <p:txBody>
          <a:bodyPr/>
          <a:lstStyle/>
          <a:p>
            <a:fld id="{A15C472B-0BE7-420F-A37B-44BBF15E7929}" type="slidenum">
              <a:rPr lang="en-US" smtClean="0"/>
              <a:t>15</a:t>
            </a:fld>
            <a:endParaRPr lang="en-US"/>
          </a:p>
        </p:txBody>
      </p:sp>
    </p:spTree>
    <p:extLst>
      <p:ext uri="{BB962C8B-B14F-4D97-AF65-F5344CB8AC3E}">
        <p14:creationId xmlns:p14="http://schemas.microsoft.com/office/powerpoint/2010/main" val="406182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5:10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3851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err="1"/>
              <a:t>RedHat</a:t>
            </a:r>
            <a:r>
              <a:rPr lang="en-US" baseline="0" dirty="0"/>
              <a:t> Linux on Azure</a:t>
            </a:r>
          </a:p>
          <a:p>
            <a:pPr marL="628650" lvl="1" indent="-171450">
              <a:buFontTx/>
              <a:buChar char="-"/>
            </a:pPr>
            <a:r>
              <a:rPr lang="en-US" baseline="0" dirty="0" err="1"/>
              <a:t>Hosters</a:t>
            </a:r>
            <a:endParaRPr lang="en-US" baseline="0" dirty="0"/>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3.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jpe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hyperlink" Target="http://www.asd.gov.au/infosec/irap/index.htm" TargetMode="External"/><Relationship Id="rId2" Type="http://schemas.openxmlformats.org/officeDocument/2006/relationships/notesSlide" Target="../notesSlides/notesSlide7.xml"/><Relationship Id="rId16" Type="http://schemas.openxmlformats.org/officeDocument/2006/relationships/image" Target="../media/image24.png"/><Relationship Id="rId20" Type="http://schemas.openxmlformats.org/officeDocument/2006/relationships/image" Target="../media/image28.jpeg"/><Relationship Id="rId29" Type="http://schemas.openxmlformats.org/officeDocument/2006/relationships/image" Target="../media/image35.jpeg"/><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jpeg"/><Relationship Id="rId24" Type="http://schemas.openxmlformats.org/officeDocument/2006/relationships/image" Target="../media/image32.jpeg"/><Relationship Id="rId32" Type="http://schemas.openxmlformats.org/officeDocument/2006/relationships/image" Target="../media/image38.png"/><Relationship Id="rId5" Type="http://schemas.openxmlformats.org/officeDocument/2006/relationships/image" Target="../media/image13.jpe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hyperlink" Target="https://www.fisc.or.jp/" TargetMode="External"/><Relationship Id="rId10" Type="http://schemas.openxmlformats.org/officeDocument/2006/relationships/image" Target="../media/image18.jpeg"/><Relationship Id="rId19" Type="http://schemas.openxmlformats.org/officeDocument/2006/relationships/image" Target="../media/image27.jpeg"/><Relationship Id="rId31" Type="http://schemas.openxmlformats.org/officeDocument/2006/relationships/image" Target="../media/image37.png"/><Relationship Id="rId4" Type="http://schemas.openxmlformats.org/officeDocument/2006/relationships/image" Target="../media/image12.jpe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4.jpeg"/><Relationship Id="rId30" Type="http://schemas.openxmlformats.org/officeDocument/2006/relationships/image" Target="../media/image3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9" Type="http://schemas.openxmlformats.org/officeDocument/2006/relationships/image" Target="../media/image75.png"/><Relationship Id="rId3" Type="http://schemas.openxmlformats.org/officeDocument/2006/relationships/image" Target="../media/image39.png"/><Relationship Id="rId21" Type="http://schemas.openxmlformats.org/officeDocument/2006/relationships/image" Target="../media/image57.jpeg"/><Relationship Id="rId34" Type="http://schemas.openxmlformats.org/officeDocument/2006/relationships/image" Target="../media/image70.png"/><Relationship Id="rId42" Type="http://schemas.openxmlformats.org/officeDocument/2006/relationships/image" Target="../media/image78.png"/><Relationship Id="rId47" Type="http://schemas.openxmlformats.org/officeDocument/2006/relationships/image" Target="../media/image83.png"/><Relationship Id="rId50" Type="http://schemas.openxmlformats.org/officeDocument/2006/relationships/image" Target="../media/image8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jpeg"/><Relationship Id="rId33" Type="http://schemas.openxmlformats.org/officeDocument/2006/relationships/image" Target="../media/image69.png"/><Relationship Id="rId38" Type="http://schemas.openxmlformats.org/officeDocument/2006/relationships/image" Target="../media/image74.png"/><Relationship Id="rId46" Type="http://schemas.openxmlformats.org/officeDocument/2006/relationships/image" Target="../media/image82.emf"/><Relationship Id="rId2" Type="http://schemas.openxmlformats.org/officeDocument/2006/relationships/notesSlide" Target="../notesSlides/notesSlide13.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5.png"/><Relationship Id="rId41"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png"/><Relationship Id="rId37" Type="http://schemas.openxmlformats.org/officeDocument/2006/relationships/image" Target="../media/image73.png"/><Relationship Id="rId40" Type="http://schemas.openxmlformats.org/officeDocument/2006/relationships/image" Target="../media/image76.png"/><Relationship Id="rId45" Type="http://schemas.openxmlformats.org/officeDocument/2006/relationships/image" Target="../media/image81.jp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png"/><Relationship Id="rId36" Type="http://schemas.openxmlformats.org/officeDocument/2006/relationships/image" Target="../media/image72.png"/><Relationship Id="rId49" Type="http://schemas.openxmlformats.org/officeDocument/2006/relationships/image" Target="../media/image85.png"/><Relationship Id="rId10" Type="http://schemas.openxmlformats.org/officeDocument/2006/relationships/image" Target="../media/image46.emf"/><Relationship Id="rId19" Type="http://schemas.openxmlformats.org/officeDocument/2006/relationships/image" Target="../media/image55.png"/><Relationship Id="rId31" Type="http://schemas.openxmlformats.org/officeDocument/2006/relationships/image" Target="../media/image67.png"/><Relationship Id="rId44" Type="http://schemas.openxmlformats.org/officeDocument/2006/relationships/image" Target="../media/image80.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jpeg"/><Relationship Id="rId30" Type="http://schemas.openxmlformats.org/officeDocument/2006/relationships/image" Target="../media/image66.png"/><Relationship Id="rId35" Type="http://schemas.openxmlformats.org/officeDocument/2006/relationships/image" Target="../media/image71.png"/><Relationship Id="rId43" Type="http://schemas.openxmlformats.org/officeDocument/2006/relationships/image" Target="../media/image79.png"/><Relationship Id="rId48" Type="http://schemas.openxmlformats.org/officeDocument/2006/relationships/image" Target="../media/image84.jpg"/><Relationship Id="rId8"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8.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7.png"/><Relationship Id="rId2" Type="http://schemas.openxmlformats.org/officeDocument/2006/relationships/notesSlide" Target="../notesSlides/notesSlide14.xml"/><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1.png"/><Relationship Id="rId1" Type="http://schemas.openxmlformats.org/officeDocument/2006/relationships/slideLayout" Target="../slideLayouts/slideLayout11.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67.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0.png"/><Relationship Id="rId10" Type="http://schemas.openxmlformats.org/officeDocument/2006/relationships/image" Target="../media/image93.png"/><Relationship Id="rId19" Type="http://schemas.openxmlformats.org/officeDocument/2006/relationships/image" Target="../media/image102.png"/><Relationship Id="rId31" Type="http://schemas.openxmlformats.org/officeDocument/2006/relationships/image" Target="../media/image11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09.png"/><Relationship Id="rId30" Type="http://schemas.openxmlformats.org/officeDocument/2006/relationships/image" Target="../media/image112.png"/></Relationships>
</file>

<file path=ppt/slides/_rels/slide23.xml.rels><?xml version="1.0" encoding="UTF-8" standalone="yes"?>
<Relationships xmlns="http://schemas.openxmlformats.org/package/2006/relationships"><Relationship Id="rId8" Type="http://schemas.openxmlformats.org/officeDocument/2006/relationships/image" Target="../media/image119.jpg"/><Relationship Id="rId13" Type="http://schemas.openxmlformats.org/officeDocument/2006/relationships/image" Target="../media/image124.png"/><Relationship Id="rId18" Type="http://schemas.openxmlformats.org/officeDocument/2006/relationships/image" Target="../media/image129.png"/><Relationship Id="rId26" Type="http://schemas.openxmlformats.org/officeDocument/2006/relationships/image" Target="../media/image137.jpeg"/><Relationship Id="rId3" Type="http://schemas.openxmlformats.org/officeDocument/2006/relationships/image" Target="../media/image114.jpg"/><Relationship Id="rId21" Type="http://schemas.openxmlformats.org/officeDocument/2006/relationships/image" Target="../media/image132.jpeg"/><Relationship Id="rId34" Type="http://schemas.openxmlformats.org/officeDocument/2006/relationships/image" Target="../media/image145.png"/><Relationship Id="rId7" Type="http://schemas.openxmlformats.org/officeDocument/2006/relationships/image" Target="../media/image118.png"/><Relationship Id="rId12" Type="http://schemas.openxmlformats.org/officeDocument/2006/relationships/image" Target="../media/image123.emf"/><Relationship Id="rId17" Type="http://schemas.openxmlformats.org/officeDocument/2006/relationships/image" Target="../media/image128.png"/><Relationship Id="rId25" Type="http://schemas.openxmlformats.org/officeDocument/2006/relationships/image" Target="../media/image136.jpeg"/><Relationship Id="rId33" Type="http://schemas.openxmlformats.org/officeDocument/2006/relationships/image" Target="../media/image144.png"/><Relationship Id="rId2" Type="http://schemas.openxmlformats.org/officeDocument/2006/relationships/notesSlide" Target="../notesSlides/notesSlide15.xml"/><Relationship Id="rId16" Type="http://schemas.openxmlformats.org/officeDocument/2006/relationships/image" Target="../media/image127.png"/><Relationship Id="rId20" Type="http://schemas.openxmlformats.org/officeDocument/2006/relationships/image" Target="../media/image131.png"/><Relationship Id="rId29" Type="http://schemas.openxmlformats.org/officeDocument/2006/relationships/image" Target="../media/image140.jpeg"/><Relationship Id="rId1" Type="http://schemas.openxmlformats.org/officeDocument/2006/relationships/slideLayout" Target="../slideLayouts/slideLayout3.xml"/><Relationship Id="rId6" Type="http://schemas.openxmlformats.org/officeDocument/2006/relationships/image" Target="../media/image117.jpg"/><Relationship Id="rId11" Type="http://schemas.openxmlformats.org/officeDocument/2006/relationships/image" Target="../media/image122.jpg"/><Relationship Id="rId24" Type="http://schemas.openxmlformats.org/officeDocument/2006/relationships/image" Target="../media/image135.jpeg"/><Relationship Id="rId32" Type="http://schemas.openxmlformats.org/officeDocument/2006/relationships/image" Target="../media/image143.jpeg"/><Relationship Id="rId5" Type="http://schemas.openxmlformats.org/officeDocument/2006/relationships/image" Target="../media/image116.PNG"/><Relationship Id="rId15" Type="http://schemas.openxmlformats.org/officeDocument/2006/relationships/image" Target="../media/image126.png"/><Relationship Id="rId23" Type="http://schemas.openxmlformats.org/officeDocument/2006/relationships/image" Target="../media/image134.png"/><Relationship Id="rId28" Type="http://schemas.openxmlformats.org/officeDocument/2006/relationships/image" Target="../media/image139.png"/><Relationship Id="rId10" Type="http://schemas.openxmlformats.org/officeDocument/2006/relationships/image" Target="../media/image121.jpg"/><Relationship Id="rId19" Type="http://schemas.openxmlformats.org/officeDocument/2006/relationships/image" Target="../media/image130.png"/><Relationship Id="rId31" Type="http://schemas.openxmlformats.org/officeDocument/2006/relationships/image" Target="../media/image142.png"/><Relationship Id="rId4" Type="http://schemas.openxmlformats.org/officeDocument/2006/relationships/image" Target="../media/image115.png"/><Relationship Id="rId9" Type="http://schemas.openxmlformats.org/officeDocument/2006/relationships/image" Target="../media/image120.jpg"/><Relationship Id="rId14" Type="http://schemas.openxmlformats.org/officeDocument/2006/relationships/image" Target="../media/image125.emf"/><Relationship Id="rId22" Type="http://schemas.openxmlformats.org/officeDocument/2006/relationships/image" Target="../media/image133.jpg"/><Relationship Id="rId27" Type="http://schemas.openxmlformats.org/officeDocument/2006/relationships/image" Target="../media/image138.png"/><Relationship Id="rId30" Type="http://schemas.openxmlformats.org/officeDocument/2006/relationships/image" Target="../media/image14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61.png"/><Relationship Id="rId26" Type="http://schemas.openxmlformats.org/officeDocument/2006/relationships/image" Target="../media/image169.jpeg"/><Relationship Id="rId39" Type="http://schemas.openxmlformats.org/officeDocument/2006/relationships/image" Target="../media/image182.png"/><Relationship Id="rId3" Type="http://schemas.openxmlformats.org/officeDocument/2006/relationships/image" Target="../media/image146.jpeg"/><Relationship Id="rId21" Type="http://schemas.openxmlformats.org/officeDocument/2006/relationships/image" Target="../media/image164.png"/><Relationship Id="rId34" Type="http://schemas.openxmlformats.org/officeDocument/2006/relationships/image" Target="../media/image177.pn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60.png"/><Relationship Id="rId25" Type="http://schemas.openxmlformats.org/officeDocument/2006/relationships/image" Target="../media/image168.png"/><Relationship Id="rId33" Type="http://schemas.openxmlformats.org/officeDocument/2006/relationships/image" Target="../media/image176.png"/><Relationship Id="rId38" Type="http://schemas.openxmlformats.org/officeDocument/2006/relationships/image" Target="../media/image181.png"/><Relationship Id="rId2" Type="http://schemas.openxmlformats.org/officeDocument/2006/relationships/notesSlide" Target="../notesSlides/notesSlide17.xml"/><Relationship Id="rId16" Type="http://schemas.openxmlformats.org/officeDocument/2006/relationships/image" Target="../media/image159.png"/><Relationship Id="rId20" Type="http://schemas.openxmlformats.org/officeDocument/2006/relationships/image" Target="../media/image163.png"/><Relationship Id="rId29" Type="http://schemas.openxmlformats.org/officeDocument/2006/relationships/image" Target="../media/image172.png"/><Relationship Id="rId41" Type="http://schemas.openxmlformats.org/officeDocument/2006/relationships/image" Target="../media/image184.png"/><Relationship Id="rId1" Type="http://schemas.openxmlformats.org/officeDocument/2006/relationships/slideLayout" Target="../slideLayouts/slideLayout18.xml"/><Relationship Id="rId6" Type="http://schemas.openxmlformats.org/officeDocument/2006/relationships/image" Target="../media/image149.png"/><Relationship Id="rId11" Type="http://schemas.openxmlformats.org/officeDocument/2006/relationships/image" Target="../media/image154.png"/><Relationship Id="rId24" Type="http://schemas.openxmlformats.org/officeDocument/2006/relationships/image" Target="../media/image167.png"/><Relationship Id="rId32" Type="http://schemas.openxmlformats.org/officeDocument/2006/relationships/image" Target="../media/image175.png"/><Relationship Id="rId37" Type="http://schemas.openxmlformats.org/officeDocument/2006/relationships/image" Target="../media/image180.png"/><Relationship Id="rId40" Type="http://schemas.openxmlformats.org/officeDocument/2006/relationships/image" Target="../media/image183.png"/><Relationship Id="rId5" Type="http://schemas.openxmlformats.org/officeDocument/2006/relationships/image" Target="../media/image148.png"/><Relationship Id="rId15" Type="http://schemas.openxmlformats.org/officeDocument/2006/relationships/image" Target="../media/image158.png"/><Relationship Id="rId23" Type="http://schemas.openxmlformats.org/officeDocument/2006/relationships/image" Target="../media/image166.png"/><Relationship Id="rId28" Type="http://schemas.openxmlformats.org/officeDocument/2006/relationships/image" Target="../media/image171.png"/><Relationship Id="rId36" Type="http://schemas.openxmlformats.org/officeDocument/2006/relationships/image" Target="../media/image179.png"/><Relationship Id="rId10" Type="http://schemas.openxmlformats.org/officeDocument/2006/relationships/image" Target="../media/image153.png"/><Relationship Id="rId19" Type="http://schemas.openxmlformats.org/officeDocument/2006/relationships/image" Target="../media/image162.png"/><Relationship Id="rId31" Type="http://schemas.openxmlformats.org/officeDocument/2006/relationships/image" Target="../media/image174.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 Id="rId22" Type="http://schemas.openxmlformats.org/officeDocument/2006/relationships/image" Target="../media/image165.png"/><Relationship Id="rId27" Type="http://schemas.openxmlformats.org/officeDocument/2006/relationships/image" Target="../media/image170.png"/><Relationship Id="rId30" Type="http://schemas.openxmlformats.org/officeDocument/2006/relationships/image" Target="../media/image173.png"/><Relationship Id="rId35" Type="http://schemas.openxmlformats.org/officeDocument/2006/relationships/image" Target="../media/image178.png"/></Relationships>
</file>

<file path=ppt/slides/_rels/slide27.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image" Target="../media/image186.emf"/><Relationship Id="rId7" Type="http://schemas.openxmlformats.org/officeDocument/2006/relationships/image" Target="../media/image190.emf"/><Relationship Id="rId2" Type="http://schemas.openxmlformats.org/officeDocument/2006/relationships/image" Target="../media/image185.emf"/><Relationship Id="rId1" Type="http://schemas.openxmlformats.org/officeDocument/2006/relationships/slideLayout" Target="../slideLayouts/slideLayout11.xml"/><Relationship Id="rId6" Type="http://schemas.openxmlformats.org/officeDocument/2006/relationships/image" Target="../media/image189.emf"/><Relationship Id="rId5" Type="http://schemas.openxmlformats.org/officeDocument/2006/relationships/image" Target="../media/image188.emf"/><Relationship Id="rId10" Type="http://schemas.openxmlformats.org/officeDocument/2006/relationships/image" Target="../media/image193.emf"/><Relationship Id="rId4" Type="http://schemas.openxmlformats.org/officeDocument/2006/relationships/image" Target="../media/image187.emf"/><Relationship Id="rId9" Type="http://schemas.openxmlformats.org/officeDocument/2006/relationships/image" Target="../media/image192.emf"/></Relationships>
</file>

<file path=ppt/slides/_rels/slide2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95.png"/></Relationships>
</file>

<file path=ppt/slides/_rels/slide29.xml.rels><?xml version="1.0" encoding="UTF-8" standalone="yes"?>
<Relationships xmlns="http://schemas.openxmlformats.org/package/2006/relationships"><Relationship Id="rId8" Type="http://schemas.openxmlformats.org/officeDocument/2006/relationships/image" Target="../media/image192.emf"/><Relationship Id="rId3" Type="http://schemas.openxmlformats.org/officeDocument/2006/relationships/image" Target="../media/image187.emf"/><Relationship Id="rId7" Type="http://schemas.openxmlformats.org/officeDocument/2006/relationships/image" Target="../media/image191.emf"/><Relationship Id="rId2" Type="http://schemas.openxmlformats.org/officeDocument/2006/relationships/image" Target="../media/image186.emf"/><Relationship Id="rId1" Type="http://schemas.openxmlformats.org/officeDocument/2006/relationships/slideLayout" Target="../slideLayouts/slideLayout11.xml"/><Relationship Id="rId6" Type="http://schemas.openxmlformats.org/officeDocument/2006/relationships/image" Target="../media/image190.emf"/><Relationship Id="rId11" Type="http://schemas.openxmlformats.org/officeDocument/2006/relationships/image" Target="../media/image197.png"/><Relationship Id="rId5" Type="http://schemas.openxmlformats.org/officeDocument/2006/relationships/image" Target="../media/image189.emf"/><Relationship Id="rId10" Type="http://schemas.openxmlformats.org/officeDocument/2006/relationships/image" Target="../media/image196.png"/><Relationship Id="rId4" Type="http://schemas.openxmlformats.org/officeDocument/2006/relationships/image" Target="../media/image188.emf"/><Relationship Id="rId9" Type="http://schemas.openxmlformats.org/officeDocument/2006/relationships/image" Target="../media/image193.em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191.emf"/><Relationship Id="rId13" Type="http://schemas.openxmlformats.org/officeDocument/2006/relationships/image" Target="../media/image200.png"/><Relationship Id="rId3" Type="http://schemas.openxmlformats.org/officeDocument/2006/relationships/image" Target="../media/image186.emf"/><Relationship Id="rId7" Type="http://schemas.openxmlformats.org/officeDocument/2006/relationships/image" Target="../media/image190.emf"/><Relationship Id="rId12" Type="http://schemas.openxmlformats.org/officeDocument/2006/relationships/image" Target="../media/image199.png"/><Relationship Id="rId2" Type="http://schemas.openxmlformats.org/officeDocument/2006/relationships/image" Target="../media/image185.emf"/><Relationship Id="rId1" Type="http://schemas.openxmlformats.org/officeDocument/2006/relationships/slideLayout" Target="../slideLayouts/slideLayout11.xml"/><Relationship Id="rId6" Type="http://schemas.openxmlformats.org/officeDocument/2006/relationships/image" Target="../media/image189.emf"/><Relationship Id="rId11" Type="http://schemas.openxmlformats.org/officeDocument/2006/relationships/image" Target="../media/image198.png"/><Relationship Id="rId5" Type="http://schemas.openxmlformats.org/officeDocument/2006/relationships/image" Target="../media/image188.emf"/><Relationship Id="rId10" Type="http://schemas.openxmlformats.org/officeDocument/2006/relationships/image" Target="../media/image192.emf"/><Relationship Id="rId4" Type="http://schemas.openxmlformats.org/officeDocument/2006/relationships/image" Target="../media/image187.emf"/><Relationship Id="rId9" Type="http://schemas.openxmlformats.org/officeDocument/2006/relationships/image" Target="../media/image193.emf"/><Relationship Id="rId14" Type="http://schemas.openxmlformats.org/officeDocument/2006/relationships/image" Target="../media/image201.png"/></Relationships>
</file>

<file path=ppt/slides/_rels/slide31.xml.rels><?xml version="1.0" encoding="UTF-8" standalone="yes"?>
<Relationships xmlns="http://schemas.openxmlformats.org/package/2006/relationships"><Relationship Id="rId8" Type="http://schemas.openxmlformats.org/officeDocument/2006/relationships/image" Target="../media/image193.emf"/><Relationship Id="rId3" Type="http://schemas.openxmlformats.org/officeDocument/2006/relationships/image" Target="../media/image187.emf"/><Relationship Id="rId7" Type="http://schemas.openxmlformats.org/officeDocument/2006/relationships/image" Target="../media/image191.emf"/><Relationship Id="rId2" Type="http://schemas.openxmlformats.org/officeDocument/2006/relationships/image" Target="../media/image186.emf"/><Relationship Id="rId1" Type="http://schemas.openxmlformats.org/officeDocument/2006/relationships/slideLayout" Target="../slideLayouts/slideLayout11.xml"/><Relationship Id="rId6" Type="http://schemas.openxmlformats.org/officeDocument/2006/relationships/image" Target="../media/image190.emf"/><Relationship Id="rId5" Type="http://schemas.openxmlformats.org/officeDocument/2006/relationships/image" Target="../media/image189.emf"/><Relationship Id="rId10" Type="http://schemas.openxmlformats.org/officeDocument/2006/relationships/image" Target="../media/image202.png"/><Relationship Id="rId4" Type="http://schemas.openxmlformats.org/officeDocument/2006/relationships/image" Target="../media/image188.emf"/><Relationship Id="rId9" Type="http://schemas.openxmlformats.org/officeDocument/2006/relationships/image" Target="../media/image192.emf"/></Relationships>
</file>

<file path=ppt/slides/_rels/slide32.xml.rels><?xml version="1.0" encoding="UTF-8" standalone="yes"?>
<Relationships xmlns="http://schemas.openxmlformats.org/package/2006/relationships"><Relationship Id="rId8" Type="http://schemas.openxmlformats.org/officeDocument/2006/relationships/image" Target="../media/image193.emf"/><Relationship Id="rId3" Type="http://schemas.openxmlformats.org/officeDocument/2006/relationships/image" Target="../media/image187.emf"/><Relationship Id="rId7" Type="http://schemas.openxmlformats.org/officeDocument/2006/relationships/image" Target="../media/image191.emf"/><Relationship Id="rId2" Type="http://schemas.openxmlformats.org/officeDocument/2006/relationships/image" Target="../media/image186.emf"/><Relationship Id="rId1" Type="http://schemas.openxmlformats.org/officeDocument/2006/relationships/slideLayout" Target="../slideLayouts/slideLayout11.xml"/><Relationship Id="rId6" Type="http://schemas.openxmlformats.org/officeDocument/2006/relationships/image" Target="../media/image190.emf"/><Relationship Id="rId5" Type="http://schemas.openxmlformats.org/officeDocument/2006/relationships/image" Target="../media/image189.emf"/><Relationship Id="rId10" Type="http://schemas.openxmlformats.org/officeDocument/2006/relationships/image" Target="../media/image203.png"/><Relationship Id="rId4" Type="http://schemas.openxmlformats.org/officeDocument/2006/relationships/image" Target="../media/image188.emf"/><Relationship Id="rId9" Type="http://schemas.openxmlformats.org/officeDocument/2006/relationships/image" Target="../media/image192.emf"/></Relationships>
</file>

<file path=ppt/slides/_rels/slide33.xml.rels><?xml version="1.0" encoding="UTF-8" standalone="yes"?>
<Relationships xmlns="http://schemas.openxmlformats.org/package/2006/relationships"><Relationship Id="rId8" Type="http://schemas.openxmlformats.org/officeDocument/2006/relationships/image" Target="../media/image192.emf"/><Relationship Id="rId3" Type="http://schemas.openxmlformats.org/officeDocument/2006/relationships/image" Target="../media/image187.emf"/><Relationship Id="rId7" Type="http://schemas.openxmlformats.org/officeDocument/2006/relationships/image" Target="../media/image191.emf"/><Relationship Id="rId12" Type="http://schemas.openxmlformats.org/officeDocument/2006/relationships/image" Target="../media/image206.png"/><Relationship Id="rId2" Type="http://schemas.openxmlformats.org/officeDocument/2006/relationships/image" Target="../media/image186.emf"/><Relationship Id="rId1" Type="http://schemas.openxmlformats.org/officeDocument/2006/relationships/slideLayout" Target="../slideLayouts/slideLayout11.xml"/><Relationship Id="rId6" Type="http://schemas.openxmlformats.org/officeDocument/2006/relationships/image" Target="../media/image190.emf"/><Relationship Id="rId11" Type="http://schemas.openxmlformats.org/officeDocument/2006/relationships/image" Target="../media/image205.png"/><Relationship Id="rId5" Type="http://schemas.openxmlformats.org/officeDocument/2006/relationships/image" Target="../media/image189.emf"/><Relationship Id="rId10" Type="http://schemas.openxmlformats.org/officeDocument/2006/relationships/image" Target="../media/image204.png"/><Relationship Id="rId4" Type="http://schemas.openxmlformats.org/officeDocument/2006/relationships/image" Target="../media/image188.emf"/><Relationship Id="rId9" Type="http://schemas.openxmlformats.org/officeDocument/2006/relationships/image" Target="../media/image193.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a:t>
            </a:r>
            <a:r>
              <a:rPr lang="en-US" dirty="0" err="1"/>
              <a:t>DevCamp</a:t>
            </a:r>
            <a:r>
              <a:rPr lang="en-US" dirty="0"/>
              <a:t> - Overview</a:t>
            </a:r>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Architectural Components Covered</a:t>
            </a:r>
          </a:p>
        </p:txBody>
      </p:sp>
      <p:sp>
        <p:nvSpPr>
          <p:cNvPr id="4" name="Text Placeholder 3"/>
          <p:cNvSpPr>
            <a:spLocks noGrp="1"/>
          </p:cNvSpPr>
          <p:nvPr>
            <p:ph type="body" sz="quarter" idx="10"/>
          </p:nvPr>
        </p:nvSpPr>
        <p:spPr>
          <a:xfrm>
            <a:off x="269241" y="1189176"/>
            <a:ext cx="5378548" cy="4242765"/>
          </a:xfrm>
        </p:spPr>
        <p:txBody>
          <a:bodyPr/>
          <a:lstStyle/>
          <a:p>
            <a:r>
              <a:rPr lang="en-US" dirty="0"/>
              <a:t>Azure</a:t>
            </a:r>
          </a:p>
          <a:p>
            <a:pPr lvl="1"/>
            <a:r>
              <a:rPr lang="en-US" dirty="0"/>
              <a:t>Azure Resource Manager</a:t>
            </a:r>
          </a:p>
          <a:p>
            <a:pPr lvl="1"/>
            <a:r>
              <a:rPr lang="en-US" dirty="0"/>
              <a:t>Virtual Machines (Windows &amp; Linux)</a:t>
            </a:r>
          </a:p>
          <a:p>
            <a:pPr lvl="1"/>
            <a:r>
              <a:rPr lang="en-US" dirty="0"/>
              <a:t>Azure AD</a:t>
            </a:r>
          </a:p>
          <a:p>
            <a:pPr lvl="1"/>
            <a:r>
              <a:rPr lang="en-US" dirty="0"/>
              <a:t>Web Applications</a:t>
            </a:r>
          </a:p>
          <a:p>
            <a:pPr lvl="1"/>
            <a:r>
              <a:rPr lang="en-US" dirty="0"/>
              <a:t>API Apps</a:t>
            </a:r>
          </a:p>
          <a:p>
            <a:pPr lvl="1"/>
            <a:r>
              <a:rPr lang="en-US" dirty="0" err="1"/>
              <a:t>Redis</a:t>
            </a:r>
            <a:r>
              <a:rPr lang="en-US" dirty="0"/>
              <a:t> Cache</a:t>
            </a:r>
          </a:p>
          <a:p>
            <a:pPr lvl="1"/>
            <a:r>
              <a:rPr lang="en-US" dirty="0"/>
              <a:t>Document DB</a:t>
            </a:r>
          </a:p>
          <a:p>
            <a:r>
              <a:rPr lang="en-US" dirty="0"/>
              <a:t>Office 365</a:t>
            </a:r>
          </a:p>
          <a:p>
            <a:pPr lvl="1"/>
            <a:r>
              <a:rPr lang="en-US" dirty="0"/>
              <a:t>Graph API (users, OneDrive for Business, Skype for Business)</a:t>
            </a:r>
          </a:p>
        </p:txBody>
      </p:sp>
      <p:sp>
        <p:nvSpPr>
          <p:cNvPr id="5" name="Text Placeholder 4"/>
          <p:cNvSpPr>
            <a:spLocks noGrp="1"/>
          </p:cNvSpPr>
          <p:nvPr>
            <p:ph type="body" sz="quarter" idx="11"/>
          </p:nvPr>
        </p:nvSpPr>
        <p:spPr>
          <a:xfrm>
            <a:off x="6544214" y="1189176"/>
            <a:ext cx="5378548" cy="5081584"/>
          </a:xfrm>
        </p:spPr>
        <p:txBody>
          <a:bodyPr/>
          <a:lstStyle/>
          <a:p>
            <a:r>
              <a:rPr lang="en-US" dirty="0"/>
              <a:t>Visual Studio Team Services</a:t>
            </a:r>
          </a:p>
          <a:p>
            <a:pPr lvl="1"/>
            <a:r>
              <a:rPr lang="en-US" dirty="0"/>
              <a:t>Source Control integration (GIT)</a:t>
            </a:r>
          </a:p>
          <a:p>
            <a:pPr lvl="1"/>
            <a:r>
              <a:rPr lang="en-US" dirty="0"/>
              <a:t>Continuous Integration &amp; Delivery</a:t>
            </a:r>
          </a:p>
          <a:p>
            <a:r>
              <a:rPr lang="en-US" dirty="0"/>
              <a:t>Mobile</a:t>
            </a:r>
          </a:p>
          <a:p>
            <a:pPr lvl="1"/>
            <a:r>
              <a:rPr lang="en-US" dirty="0"/>
              <a:t>Xamarin</a:t>
            </a:r>
          </a:p>
          <a:p>
            <a:pPr lvl="1"/>
            <a:r>
              <a:rPr lang="en-US" dirty="0"/>
              <a:t>Hockey App</a:t>
            </a:r>
          </a:p>
          <a:p>
            <a:pPr lvl="1"/>
            <a:r>
              <a:rPr lang="en-US" dirty="0"/>
              <a:t>Azure Mobile Services</a:t>
            </a:r>
          </a:p>
          <a:p>
            <a:r>
              <a:rPr lang="en-US" dirty="0"/>
              <a:t>Containers</a:t>
            </a:r>
          </a:p>
          <a:p>
            <a:pPr lvl="1"/>
            <a:r>
              <a:rPr lang="en-US" dirty="0"/>
              <a:t>Docker and Azure Container Service</a:t>
            </a:r>
          </a:p>
          <a:p>
            <a:endParaRPr lang="en-US" dirty="0"/>
          </a:p>
        </p:txBody>
      </p:sp>
    </p:spTree>
    <p:extLst>
      <p:ext uri="{BB962C8B-B14F-4D97-AF65-F5344CB8AC3E}">
        <p14:creationId xmlns:p14="http://schemas.microsoft.com/office/powerpoint/2010/main" val="41835210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a:t>Achieve global scale, in local regions</a:t>
            </a:r>
            <a:endParaRPr lang="en-US" dirty="0"/>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3949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Momentum</a:t>
            </a:r>
            <a:endParaRPr lang="en-US" dirty="0"/>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11564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9411" kern="0"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5" name="Rectangle 4"/>
          <p:cNvSpPr/>
          <p:nvPr/>
        </p:nvSpPr>
        <p:spPr bwMode="auto">
          <a:xfrm>
            <a:off x="8064500" y="2692400"/>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0" dirty="0">
                <a:gradFill>
                  <a:gsLst>
                    <a:gs pos="0">
                      <a:srgbClr val="FFFFFF"/>
                    </a:gs>
                    <a:gs pos="100000">
                      <a:srgbClr val="FFFFFF"/>
                    </a:gs>
                  </a:gsLst>
                  <a:lin ang="5400000" scaled="0"/>
                </a:gradFill>
                <a:latin typeface="+mj-lt"/>
                <a:ea typeface="Segoe UI" pitchFamily="34" charset="0"/>
                <a:cs typeface="Segoe UI" pitchFamily="34" charset="0"/>
              </a:rPr>
              <a:t>Security</a:t>
            </a:r>
          </a:p>
        </p:txBody>
      </p:sp>
    </p:spTree>
    <p:extLst>
      <p:ext uri="{BB962C8B-B14F-4D97-AF65-F5344CB8AC3E}">
        <p14:creationId xmlns:p14="http://schemas.microsoft.com/office/powerpoint/2010/main" val="19380122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98320" y="1636116"/>
            <a:ext cx="5826761" cy="4930336"/>
            <a:chOff x="6220603" y="1668427"/>
            <a:chExt cx="5943600" cy="5029200"/>
          </a:xfrm>
        </p:grpSpPr>
        <p:sp>
          <p:nvSpPr>
            <p:cNvPr id="9" name="Rectangle 8"/>
            <p:cNvSpPr/>
            <p:nvPr/>
          </p:nvSpPr>
          <p:spPr bwMode="auto">
            <a:xfrm>
              <a:off x="6220603" y="1668427"/>
              <a:ext cx="59436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96930">
                        <a:schemeClr val="tx1"/>
                      </a:gs>
                      <a:gs pos="86607">
                        <a:schemeClr val="tx1"/>
                      </a:gs>
                    </a:gsLst>
                    <a:lin ang="5400000" scaled="0"/>
                  </a:gradFill>
                  <a:latin typeface="Segoe UI Semilight" panose="020B0402040204020203" pitchFamily="34" charset="0"/>
                  <a:cs typeface="Segoe UI Semilight" panose="020B0402040204020203" pitchFamily="34" charset="0"/>
                </a:rPr>
                <a:t>Empowering you</a:t>
              </a:r>
            </a:p>
          </p:txBody>
        </p:sp>
        <p:grpSp>
          <p:nvGrpSpPr>
            <p:cNvPr id="2" name="Group 1"/>
            <p:cNvGrpSpPr>
              <a:grpSpLocks noChangeAspect="1"/>
            </p:cNvGrpSpPr>
            <p:nvPr/>
          </p:nvGrpSpPr>
          <p:grpSpPr>
            <a:xfrm>
              <a:off x="6501843" y="2792878"/>
              <a:ext cx="5381121" cy="3585442"/>
              <a:chOff x="1018749" y="2890093"/>
              <a:chExt cx="4199530" cy="2798147"/>
            </a:xfrm>
          </p:grpSpPr>
          <p:pic>
            <p:nvPicPr>
              <p:cNvPr id="33" name="Picture 32"/>
              <p:cNvPicPr>
                <a:picLocks noChangeAspect="1"/>
              </p:cNvPicPr>
              <p:nvPr/>
            </p:nvPicPr>
            <p:blipFill>
              <a:blip r:embed="rId3"/>
              <a:stretch>
                <a:fillRect/>
              </a:stretch>
            </p:blipFill>
            <p:spPr>
              <a:xfrm>
                <a:off x="1244562" y="3131976"/>
                <a:ext cx="3754018" cy="2295234"/>
              </a:xfrm>
              <a:prstGeom prst="rect">
                <a:avLst/>
              </a:prstGeom>
              <a:ln>
                <a:noFill/>
              </a:ln>
              <a:effectLst/>
            </p:spPr>
          </p:pic>
          <p:sp>
            <p:nvSpPr>
              <p:cNvPr id="148" name="Freeform 147"/>
              <p:cNvSpPr>
                <a:spLocks/>
              </p:cNvSpPr>
              <p:nvPr/>
            </p:nvSpPr>
            <p:spPr bwMode="auto">
              <a:xfrm flipH="1">
                <a:off x="1018749" y="2890093"/>
                <a:ext cx="4199530" cy="2798147"/>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a:p>
            </p:txBody>
          </p:sp>
        </p:grpSp>
      </p:grpSp>
      <p:grpSp>
        <p:nvGrpSpPr>
          <p:cNvPr id="8" name="Group 7"/>
          <p:cNvGrpSpPr/>
          <p:nvPr/>
        </p:nvGrpSpPr>
        <p:grpSpPr>
          <a:xfrm>
            <a:off x="269241" y="1636116"/>
            <a:ext cx="5785873" cy="4930336"/>
            <a:chOff x="274639" y="1668427"/>
            <a:chExt cx="5901892" cy="5029200"/>
          </a:xfrm>
        </p:grpSpPr>
        <p:sp>
          <p:nvSpPr>
            <p:cNvPr id="10" name="Rectangle 9"/>
            <p:cNvSpPr/>
            <p:nvPr/>
          </p:nvSpPr>
          <p:spPr bwMode="auto">
            <a:xfrm>
              <a:off x="274639" y="1668427"/>
              <a:ext cx="5901892"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96930">
                        <a:schemeClr val="tx1"/>
                      </a:gs>
                      <a:gs pos="86607">
                        <a:schemeClr val="tx1"/>
                      </a:gs>
                    </a:gsLst>
                    <a:lin ang="5400000" scaled="0"/>
                  </a:gradFill>
                  <a:latin typeface="Segoe UI Semilight" panose="020B0402040204020203" pitchFamily="34" charset="0"/>
                  <a:cs typeface="Segoe UI Semilight" panose="020B0402040204020203" pitchFamily="34" charset="0"/>
                </a:rPr>
                <a:t>Securing the platform</a:t>
              </a:r>
            </a:p>
          </p:txBody>
        </p:sp>
        <p:grpSp>
          <p:nvGrpSpPr>
            <p:cNvPr id="14" name="Group 13"/>
            <p:cNvGrpSpPr/>
            <p:nvPr/>
          </p:nvGrpSpPr>
          <p:grpSpPr>
            <a:xfrm>
              <a:off x="434079" y="3213453"/>
              <a:ext cx="2717776" cy="1758813"/>
              <a:chOff x="6361172" y="3105738"/>
              <a:chExt cx="2664728" cy="1724483"/>
            </a:xfrm>
          </p:grpSpPr>
          <p:grpSp>
            <p:nvGrpSpPr>
              <p:cNvPr id="13" name="Group 12"/>
              <p:cNvGrpSpPr/>
              <p:nvPr/>
            </p:nvGrpSpPr>
            <p:grpSpPr>
              <a:xfrm>
                <a:off x="6604000" y="3105738"/>
                <a:ext cx="2119432" cy="1233014"/>
                <a:chOff x="6827520" y="3034618"/>
                <a:chExt cx="2119432" cy="1233014"/>
              </a:xfrm>
              <a:solidFill>
                <a:srgbClr val="940000"/>
              </a:solidFill>
            </p:grpSpPr>
            <p:sp>
              <p:nvSpPr>
                <p:cNvPr id="143" name="Freeform 142"/>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44" name="Freeform 143"/>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45" name="Freeform 144"/>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46" name="Freeform 145"/>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nvGrpSpPr>
              <p:cNvPr id="153" name="Group 152"/>
              <p:cNvGrpSpPr/>
              <p:nvPr/>
            </p:nvGrpSpPr>
            <p:grpSpPr>
              <a:xfrm>
                <a:off x="6361172" y="3311617"/>
                <a:ext cx="2664728" cy="1233014"/>
                <a:chOff x="6827520" y="3034618"/>
                <a:chExt cx="2664728" cy="1233014"/>
              </a:xfrm>
              <a:solidFill>
                <a:srgbClr val="D00000"/>
              </a:solidFill>
            </p:grpSpPr>
            <p:sp>
              <p:nvSpPr>
                <p:cNvPr id="154" name="Freeform 153"/>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55" name="Freeform 154"/>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56" name="Freeform 155"/>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57" name="Freeform 156"/>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58" name="Freeform 157"/>
                <p:cNvSpPr>
                  <a:spLocks/>
                </p:cNvSpPr>
                <p:nvPr/>
              </p:nvSpPr>
              <p:spPr bwMode="auto">
                <a:xfrm>
                  <a:off x="900659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nvGrpSpPr>
              <p:cNvPr id="159" name="Group 158"/>
              <p:cNvGrpSpPr/>
              <p:nvPr/>
            </p:nvGrpSpPr>
            <p:grpSpPr>
              <a:xfrm>
                <a:off x="6650484" y="3597207"/>
                <a:ext cx="2119432" cy="1233014"/>
                <a:chOff x="6827520" y="3034618"/>
                <a:chExt cx="2119432" cy="1233014"/>
              </a:xfrm>
              <a:solidFill>
                <a:srgbClr val="FF0000"/>
              </a:solidFill>
            </p:grpSpPr>
            <p:sp>
              <p:nvSpPr>
                <p:cNvPr id="160" name="Freeform 159"/>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61" name="Freeform 160"/>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62" name="Freeform 161"/>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63" name="Freeform 162"/>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grpSp>
          <p:nvGrpSpPr>
            <p:cNvPr id="165" name="Group 164"/>
            <p:cNvGrpSpPr/>
            <p:nvPr/>
          </p:nvGrpSpPr>
          <p:grpSpPr>
            <a:xfrm>
              <a:off x="3223385" y="3213453"/>
              <a:ext cx="2717776" cy="1758813"/>
              <a:chOff x="6361172" y="3105738"/>
              <a:chExt cx="2664728" cy="1724483"/>
            </a:xfrm>
          </p:grpSpPr>
          <p:grpSp>
            <p:nvGrpSpPr>
              <p:cNvPr id="166" name="Group 165"/>
              <p:cNvGrpSpPr/>
              <p:nvPr/>
            </p:nvGrpSpPr>
            <p:grpSpPr>
              <a:xfrm>
                <a:off x="6604000" y="3105738"/>
                <a:ext cx="2119432" cy="1233014"/>
                <a:chOff x="6827520" y="3034618"/>
                <a:chExt cx="2119432" cy="1233014"/>
              </a:xfrm>
              <a:solidFill>
                <a:srgbClr val="940000"/>
              </a:solidFill>
            </p:grpSpPr>
            <p:sp>
              <p:nvSpPr>
                <p:cNvPr id="178" name="Freeform 177"/>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9" name="Freeform 178"/>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80" name="Freeform 179"/>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81" name="Freeform 180"/>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nvGrpSpPr>
              <p:cNvPr id="167" name="Group 166"/>
              <p:cNvGrpSpPr/>
              <p:nvPr/>
            </p:nvGrpSpPr>
            <p:grpSpPr>
              <a:xfrm>
                <a:off x="6361172" y="3311617"/>
                <a:ext cx="2664728" cy="1233014"/>
                <a:chOff x="6827520" y="3034618"/>
                <a:chExt cx="2664728" cy="1233014"/>
              </a:xfrm>
              <a:solidFill>
                <a:srgbClr val="D00000"/>
              </a:solidFill>
            </p:grpSpPr>
            <p:sp>
              <p:nvSpPr>
                <p:cNvPr id="173" name="Freeform 172"/>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4" name="Freeform 173"/>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5" name="Freeform 174"/>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6" name="Freeform 175"/>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7" name="Freeform 176"/>
                <p:cNvSpPr>
                  <a:spLocks/>
                </p:cNvSpPr>
                <p:nvPr/>
              </p:nvSpPr>
              <p:spPr bwMode="auto">
                <a:xfrm>
                  <a:off x="900659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nvGrpSpPr>
              <p:cNvPr id="168" name="Group 167"/>
              <p:cNvGrpSpPr/>
              <p:nvPr/>
            </p:nvGrpSpPr>
            <p:grpSpPr>
              <a:xfrm>
                <a:off x="6650484" y="3597207"/>
                <a:ext cx="2119432" cy="1233014"/>
                <a:chOff x="6827520" y="3034618"/>
                <a:chExt cx="2119432" cy="1233014"/>
              </a:xfrm>
              <a:solidFill>
                <a:srgbClr val="FF0000"/>
              </a:solidFill>
            </p:grpSpPr>
            <p:sp>
              <p:nvSpPr>
                <p:cNvPr id="169" name="Freeform 168"/>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0" name="Freeform 169"/>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1" name="Freeform 170"/>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2" name="Freeform 171"/>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sp>
          <p:nvSpPr>
            <p:cNvPr id="19" name="AutoShape 3"/>
            <p:cNvSpPr>
              <a:spLocks noChangeAspect="1" noChangeArrowheads="1" noTextEdit="1"/>
            </p:cNvSpPr>
            <p:nvPr/>
          </p:nvSpPr>
          <p:spPr bwMode="auto">
            <a:xfrm>
              <a:off x="853305" y="4720239"/>
              <a:ext cx="1557577" cy="54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nvGrpSpPr>
            <p:cNvPr id="7" name="Group 6"/>
            <p:cNvGrpSpPr/>
            <p:nvPr/>
          </p:nvGrpSpPr>
          <p:grpSpPr>
            <a:xfrm>
              <a:off x="540042" y="5082621"/>
              <a:ext cx="2505850" cy="720562"/>
              <a:chOff x="463482" y="5082621"/>
              <a:chExt cx="2505850" cy="720562"/>
            </a:xfrm>
          </p:grpSpPr>
          <p:grpSp>
            <p:nvGrpSpPr>
              <p:cNvPr id="27" name="Group 26"/>
              <p:cNvGrpSpPr/>
              <p:nvPr/>
            </p:nvGrpSpPr>
            <p:grpSpPr>
              <a:xfrm>
                <a:off x="463482" y="5082621"/>
                <a:ext cx="2505850" cy="720562"/>
                <a:chOff x="6465452" y="5074580"/>
                <a:chExt cx="2456939" cy="706497"/>
              </a:xfrm>
            </p:grpSpPr>
            <p:sp>
              <p:nvSpPr>
                <p:cNvPr id="20" name="Freeform 5"/>
                <p:cNvSpPr>
                  <a:spLocks/>
                </p:cNvSpPr>
                <p:nvPr/>
              </p:nvSpPr>
              <p:spPr bwMode="auto">
                <a:xfrm>
                  <a:off x="6465452" y="5074581"/>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21" name="Freeform 6"/>
                <p:cNvSpPr>
                  <a:spLocks/>
                </p:cNvSpPr>
                <p:nvPr/>
              </p:nvSpPr>
              <p:spPr bwMode="auto">
                <a:xfrm>
                  <a:off x="6712984" y="5074581"/>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23" name="Rectangle 8"/>
                <p:cNvSpPr>
                  <a:spLocks noChangeArrowheads="1"/>
                </p:cNvSpPr>
                <p:nvPr/>
              </p:nvSpPr>
              <p:spPr bwMode="auto">
                <a:xfrm>
                  <a:off x="6712984" y="5226709"/>
                  <a:ext cx="1975099" cy="5543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nvGrpSpPr>
                <p:cNvPr id="26" name="Group 25"/>
                <p:cNvGrpSpPr/>
                <p:nvPr/>
              </p:nvGrpSpPr>
              <p:grpSpPr>
                <a:xfrm flipH="1">
                  <a:off x="8398963" y="5074580"/>
                  <a:ext cx="523428" cy="546633"/>
                  <a:chOff x="6617851" y="5226980"/>
                  <a:chExt cx="523428" cy="546633"/>
                </a:xfrm>
              </p:grpSpPr>
              <p:sp>
                <p:nvSpPr>
                  <p:cNvPr id="189" name="Freeform 5"/>
                  <p:cNvSpPr>
                    <a:spLocks/>
                  </p:cNvSpPr>
                  <p:nvPr/>
                </p:nvSpPr>
                <p:spPr bwMode="auto">
                  <a:xfrm>
                    <a:off x="6617851" y="5226980"/>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90" name="Freeform 6"/>
                  <p:cNvSpPr>
                    <a:spLocks/>
                  </p:cNvSpPr>
                  <p:nvPr/>
                </p:nvSpPr>
                <p:spPr bwMode="auto">
                  <a:xfrm>
                    <a:off x="6865383" y="5226980"/>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sp>
            <p:nvSpPr>
              <p:cNvPr id="28" name="Rectangle 27"/>
              <p:cNvSpPr/>
              <p:nvPr/>
            </p:nvSpPr>
            <p:spPr>
              <a:xfrm>
                <a:off x="868290" y="5366023"/>
                <a:ext cx="1696234" cy="351763"/>
              </a:xfrm>
              <a:prstGeom prst="rect">
                <a:avLst/>
              </a:prstGeom>
            </p:spPr>
            <p:txBody>
              <a:bodyPr wrap="none">
                <a:spAutoFit/>
              </a:bodyPr>
              <a:lstStyle/>
              <a:p>
                <a:pPr algn="ctr">
                  <a:lnSpc>
                    <a:spcPct val="90000"/>
                  </a:lnSpc>
                </a:pPr>
                <a:r>
                  <a:rPr lang="en-US" sz="1836" b="1" spc="300" dirty="0">
                    <a:ln w="3175">
                      <a:noFill/>
                    </a:ln>
                    <a:gradFill>
                      <a:gsLst>
                        <a:gs pos="48214">
                          <a:srgbClr val="D83B01"/>
                        </a:gs>
                        <a:gs pos="30000">
                          <a:srgbClr val="D83B01"/>
                        </a:gs>
                      </a:gsLst>
                      <a:lin ang="5400000" scaled="0"/>
                    </a:gradFill>
                    <a:cs typeface="Segoe UI" pitchFamily="34" charset="0"/>
                  </a:rPr>
                  <a:t>RED TEAM</a:t>
                </a:r>
              </a:p>
            </p:txBody>
          </p:sp>
        </p:grpSp>
        <p:grpSp>
          <p:nvGrpSpPr>
            <p:cNvPr id="6" name="Group 5"/>
            <p:cNvGrpSpPr/>
            <p:nvPr/>
          </p:nvGrpSpPr>
          <p:grpSpPr>
            <a:xfrm>
              <a:off x="3329348" y="5082621"/>
              <a:ext cx="2505850" cy="720562"/>
              <a:chOff x="3252788" y="5082621"/>
              <a:chExt cx="2505850" cy="720562"/>
            </a:xfrm>
          </p:grpSpPr>
          <p:grpSp>
            <p:nvGrpSpPr>
              <p:cNvPr id="191" name="Group 190"/>
              <p:cNvGrpSpPr/>
              <p:nvPr/>
            </p:nvGrpSpPr>
            <p:grpSpPr>
              <a:xfrm>
                <a:off x="3252788" y="5082621"/>
                <a:ext cx="2505850" cy="720562"/>
                <a:chOff x="6465452" y="5074580"/>
                <a:chExt cx="2456939" cy="706497"/>
              </a:xfrm>
            </p:grpSpPr>
            <p:sp>
              <p:nvSpPr>
                <p:cNvPr id="192" name="Freeform 5"/>
                <p:cNvSpPr>
                  <a:spLocks/>
                </p:cNvSpPr>
                <p:nvPr/>
              </p:nvSpPr>
              <p:spPr bwMode="auto">
                <a:xfrm>
                  <a:off x="6465452" y="5074581"/>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93" name="Freeform 6"/>
                <p:cNvSpPr>
                  <a:spLocks/>
                </p:cNvSpPr>
                <p:nvPr/>
              </p:nvSpPr>
              <p:spPr bwMode="auto">
                <a:xfrm>
                  <a:off x="6712984" y="5074581"/>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94" name="Rectangle 8"/>
                <p:cNvSpPr>
                  <a:spLocks noChangeArrowheads="1"/>
                </p:cNvSpPr>
                <p:nvPr/>
              </p:nvSpPr>
              <p:spPr bwMode="auto">
                <a:xfrm>
                  <a:off x="6712984" y="5226709"/>
                  <a:ext cx="1975099" cy="5543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nvGrpSpPr>
                <p:cNvPr id="195" name="Group 194"/>
                <p:cNvGrpSpPr/>
                <p:nvPr/>
              </p:nvGrpSpPr>
              <p:grpSpPr>
                <a:xfrm flipH="1">
                  <a:off x="8398963" y="5074580"/>
                  <a:ext cx="523428" cy="546633"/>
                  <a:chOff x="6617851" y="5226980"/>
                  <a:chExt cx="523428" cy="546633"/>
                </a:xfrm>
              </p:grpSpPr>
              <p:sp>
                <p:nvSpPr>
                  <p:cNvPr id="196" name="Freeform 5"/>
                  <p:cNvSpPr>
                    <a:spLocks/>
                  </p:cNvSpPr>
                  <p:nvPr/>
                </p:nvSpPr>
                <p:spPr bwMode="auto">
                  <a:xfrm>
                    <a:off x="6617851" y="5226980"/>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97" name="Freeform 6"/>
                  <p:cNvSpPr>
                    <a:spLocks/>
                  </p:cNvSpPr>
                  <p:nvPr/>
                </p:nvSpPr>
                <p:spPr bwMode="auto">
                  <a:xfrm>
                    <a:off x="6865383" y="5226980"/>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sp>
            <p:nvSpPr>
              <p:cNvPr id="198" name="Rectangle 197"/>
              <p:cNvSpPr/>
              <p:nvPr/>
            </p:nvSpPr>
            <p:spPr>
              <a:xfrm>
                <a:off x="3563479" y="5373896"/>
                <a:ext cx="1884469" cy="358766"/>
              </a:xfrm>
              <a:prstGeom prst="rect">
                <a:avLst/>
              </a:prstGeom>
            </p:spPr>
            <p:txBody>
              <a:bodyPr wrap="none">
                <a:spAutoFit/>
              </a:bodyPr>
              <a:lstStyle/>
              <a:p>
                <a:pPr algn="ctr">
                  <a:lnSpc>
                    <a:spcPct val="90000"/>
                  </a:lnSpc>
                </a:pPr>
                <a:r>
                  <a:rPr lang="en-US" sz="1836" b="1" spc="300" dirty="0">
                    <a:ln w="3175">
                      <a:noFill/>
                    </a:ln>
                    <a:gradFill>
                      <a:gsLst>
                        <a:gs pos="50000">
                          <a:schemeClr val="accent4"/>
                        </a:gs>
                        <a:gs pos="38000">
                          <a:schemeClr val="accent4"/>
                        </a:gs>
                      </a:gsLst>
                      <a:lin ang="5400000" scaled="0"/>
                    </a:gradFill>
                    <a:cs typeface="Segoe UI" pitchFamily="34" charset="0"/>
                  </a:rPr>
                  <a:t>BLUE TEAM</a:t>
                </a:r>
              </a:p>
            </p:txBody>
          </p:sp>
        </p:grpSp>
      </p:grpSp>
      <p:sp>
        <p:nvSpPr>
          <p:cNvPr id="3" name="Title 2"/>
          <p:cNvSpPr>
            <a:spLocks noGrp="1"/>
          </p:cNvSpPr>
          <p:nvPr>
            <p:ph type="title"/>
          </p:nvPr>
        </p:nvSpPr>
        <p:spPr/>
        <p:txBody>
          <a:bodyPr/>
          <a:lstStyle/>
          <a:p>
            <a:r>
              <a:rPr lang="en-US"/>
              <a:t>Detect and mitigate threats</a:t>
            </a:r>
            <a:endParaRPr lang="en-US" dirty="0"/>
          </a:p>
        </p:txBody>
      </p:sp>
    </p:spTree>
    <p:extLst>
      <p:ext uri="{BB962C8B-B14F-4D97-AF65-F5344CB8AC3E}">
        <p14:creationId xmlns:p14="http://schemas.microsoft.com/office/powerpoint/2010/main" val="1262343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800" fill="hold"/>
                                        <p:tgtEl>
                                          <p:spTgt spid="11"/>
                                        </p:tgtEl>
                                        <p:attrNameLst>
                                          <p:attrName>ppt_x</p:attrName>
                                        </p:attrNameLst>
                                      </p:cBhvr>
                                      <p:tavLst>
                                        <p:tav tm="0">
                                          <p:val>
                                            <p:strVal val="1+#ppt_w/2"/>
                                          </p:val>
                                        </p:tav>
                                        <p:tav tm="100000">
                                          <p:val>
                                            <p:strVal val="#ppt_x"/>
                                          </p:val>
                                        </p:tav>
                                      </p:tavLst>
                                    </p:anim>
                                    <p:anim calcmode="lin" valueType="num">
                                      <p:cBhvr additive="base">
                                        <p:cTn id="12" dur="8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9239" y="1636116"/>
            <a:ext cx="11653523" cy="4930336"/>
            <a:chOff x="274637" y="1668427"/>
            <a:chExt cx="11887200" cy="5029200"/>
          </a:xfrm>
        </p:grpSpPr>
        <p:sp>
          <p:nvSpPr>
            <p:cNvPr id="84" name="Rectangle 83"/>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286" name="Rectangle 285"/>
            <p:cNvSpPr/>
            <p:nvPr/>
          </p:nvSpPr>
          <p:spPr bwMode="auto">
            <a:xfrm>
              <a:off x="457517" y="1851307"/>
              <a:ext cx="11521440" cy="1508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182854" rIns="365708" bIns="146284" numCol="1" spcCol="0" rtlCol="0" fromWordArt="0" anchor="t" anchorCtr="0" forceAA="0" compatLnSpc="1">
              <a:prstTxWarp prst="textNoShape">
                <a:avLst/>
              </a:prstTxWarp>
              <a:noAutofit/>
            </a:bodyPr>
            <a:lstStyle/>
            <a:p>
              <a:pPr algn="ctr">
                <a:lnSpc>
                  <a:spcPct val="90000"/>
                </a:lnSpc>
              </a:pPr>
              <a:endParaRPr lang="en-US" sz="2600" spc="-100" dirty="0">
                <a:ln w="3175">
                  <a:noFill/>
                </a:ln>
                <a:solidFill>
                  <a:srgbClr val="FFFFFF"/>
                </a:solidFill>
                <a:cs typeface="Segoe UI" pitchFamily="34" charset="0"/>
              </a:endParaRPr>
            </a:p>
          </p:txBody>
        </p:sp>
        <p:sp>
          <p:nvSpPr>
            <p:cNvPr id="291" name="Rectangle 290"/>
            <p:cNvSpPr/>
            <p:nvPr/>
          </p:nvSpPr>
          <p:spPr bwMode="auto">
            <a:xfrm>
              <a:off x="457517" y="3405781"/>
              <a:ext cx="11521440" cy="1508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182854" rIns="365708" bIns="146284" numCol="1" spcCol="0" rtlCol="0" fromWordArt="0" anchor="t" anchorCtr="0" forceAA="0" compatLnSpc="1">
              <a:prstTxWarp prst="textNoShape">
                <a:avLst/>
              </a:prstTxWarp>
              <a:noAutofit/>
            </a:bodyPr>
            <a:lstStyle/>
            <a:p>
              <a:pPr algn="ctr">
                <a:lnSpc>
                  <a:spcPct val="90000"/>
                </a:lnSpc>
              </a:pPr>
              <a:endParaRPr lang="en-US" sz="2600" spc="-100" dirty="0">
                <a:ln w="3175">
                  <a:noFill/>
                </a:ln>
                <a:solidFill>
                  <a:srgbClr val="FFFFFF"/>
                </a:solidFill>
                <a:cs typeface="Segoe UI" pitchFamily="34" charset="0"/>
              </a:endParaRPr>
            </a:p>
          </p:txBody>
        </p:sp>
        <p:sp>
          <p:nvSpPr>
            <p:cNvPr id="296" name="Rectangle 295"/>
            <p:cNvSpPr/>
            <p:nvPr/>
          </p:nvSpPr>
          <p:spPr bwMode="auto">
            <a:xfrm>
              <a:off x="457517" y="4960256"/>
              <a:ext cx="11521440" cy="15544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182854" rIns="365708" bIns="146284" numCol="1" spcCol="0" rtlCol="0" fromWordArt="0" anchor="t" anchorCtr="0" forceAA="0" compatLnSpc="1">
              <a:prstTxWarp prst="textNoShape">
                <a:avLst/>
              </a:prstTxWarp>
              <a:noAutofit/>
            </a:bodyPr>
            <a:lstStyle/>
            <a:p>
              <a:pPr algn="ctr">
                <a:lnSpc>
                  <a:spcPct val="90000"/>
                </a:lnSpc>
              </a:pPr>
              <a:endParaRPr lang="en-US" sz="2600" spc="-100" dirty="0">
                <a:ln w="3175">
                  <a:noFill/>
                </a:ln>
                <a:solidFill>
                  <a:srgbClr val="FFFFFF"/>
                </a:solidFill>
                <a:cs typeface="Segoe UI" pitchFamily="34" charset="0"/>
              </a:endParaRPr>
            </a:p>
          </p:txBody>
        </p:sp>
        <p:pic>
          <p:nvPicPr>
            <p:cNvPr id="403"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1805870" y="3617583"/>
              <a:ext cx="826635" cy="714531"/>
            </a:xfrm>
            <a:prstGeom prst="rect">
              <a:avLst/>
            </a:prstGeom>
          </p:spPr>
        </p:pic>
        <p:pic>
          <p:nvPicPr>
            <p:cNvPr id="406"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4126" y="3626794"/>
              <a:ext cx="724653" cy="696108"/>
            </a:xfrm>
            <a:prstGeom prst="rect">
              <a:avLst/>
            </a:prstGeom>
          </p:spPr>
        </p:pic>
        <p:pic>
          <p:nvPicPr>
            <p:cNvPr id="408" name="Picture 4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0702" y="3830311"/>
              <a:ext cx="738639" cy="289075"/>
            </a:xfrm>
            <a:prstGeom prst="rect">
              <a:avLst/>
            </a:prstGeom>
          </p:spPr>
        </p:pic>
        <p:pic>
          <p:nvPicPr>
            <p:cNvPr id="410" name="Picture 40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1576" y="3667936"/>
              <a:ext cx="632604" cy="613825"/>
            </a:xfrm>
            <a:prstGeom prst="rect">
              <a:avLst/>
            </a:prstGeom>
          </p:spPr>
        </p:pic>
        <p:pic>
          <p:nvPicPr>
            <p:cNvPr id="411" name="Picture 4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6375" y="3637245"/>
              <a:ext cx="695867" cy="675207"/>
            </a:xfrm>
            <a:prstGeom prst="rect">
              <a:avLst/>
            </a:prstGeom>
          </p:spPr>
        </p:pic>
        <p:pic>
          <p:nvPicPr>
            <p:cNvPr id="413" name="Picture 4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77394" y="3620906"/>
              <a:ext cx="729543" cy="707885"/>
            </a:xfrm>
            <a:prstGeom prst="rect">
              <a:avLst/>
            </a:prstGeom>
          </p:spPr>
        </p:pic>
        <p:pic>
          <p:nvPicPr>
            <p:cNvPr id="414" name="Picture 413" descr="http://1.bp.blogspot.com/-zsub2Ach6i8/T3qyuPps54I/AAAAAAAAAVY/2DAjv_gntto/s1600/irs-logo.jpeg.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36300" y="3623309"/>
              <a:ext cx="724590" cy="703078"/>
            </a:xfrm>
            <a:prstGeom prst="rect">
              <a:avLst/>
            </a:prstGeom>
            <a:noFill/>
            <a:ln>
              <a:noFill/>
            </a:ln>
          </p:spPr>
        </p:pic>
        <p:pic>
          <p:nvPicPr>
            <p:cNvPr id="415" name="Picture 414"/>
            <p:cNvPicPr>
              <a:picLocks noChangeAspect="1"/>
            </p:cNvPicPr>
            <p:nvPr/>
          </p:nvPicPr>
          <p:blipFill rotWithShape="1">
            <a:blip r:embed="rId10" cstate="print">
              <a:extLst>
                <a:ext uri="{28A0092B-C50C-407E-A947-70E740481C1C}">
                  <a14:useLocalDpi xmlns:a14="http://schemas.microsoft.com/office/drawing/2010/main" val="0"/>
                </a:ext>
              </a:extLst>
            </a:blip>
            <a:srcRect l="2855" t="2105" r="5136" b="14296"/>
            <a:stretch/>
          </p:blipFill>
          <p:spPr>
            <a:xfrm>
              <a:off x="560674" y="3689721"/>
              <a:ext cx="945835" cy="570255"/>
            </a:xfrm>
            <a:prstGeom prst="rect">
              <a:avLst/>
            </a:prstGeom>
          </p:spPr>
        </p:pic>
        <p:pic>
          <p:nvPicPr>
            <p:cNvPr id="416" name="Picture 4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4666" y="3619348"/>
              <a:ext cx="752146" cy="711000"/>
            </a:xfrm>
            <a:prstGeom prst="rect">
              <a:avLst/>
            </a:prstGeom>
          </p:spPr>
        </p:pic>
        <p:pic>
          <p:nvPicPr>
            <p:cNvPr id="421" name="Picture 6" descr="image0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1025" y="3601433"/>
              <a:ext cx="723714" cy="702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 name="Rectangle 403"/>
            <p:cNvSpPr>
              <a:spLocks/>
            </p:cNvSpPr>
            <p:nvPr/>
          </p:nvSpPr>
          <p:spPr>
            <a:xfrm>
              <a:off x="1609660" y="4457341"/>
              <a:ext cx="1152149" cy="457200"/>
            </a:xfrm>
            <a:prstGeom prst="rect">
              <a:avLst/>
            </a:prstGeom>
            <a:noFill/>
          </p:spPr>
          <p:txBody>
            <a:bodyPr wrap="squar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HIPAA/</a:t>
              </a:r>
              <a:b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b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HITECH</a:t>
              </a:r>
            </a:p>
          </p:txBody>
        </p:sp>
        <p:sp>
          <p:nvSpPr>
            <p:cNvPr id="405" name="Rectangle 404"/>
            <p:cNvSpPr>
              <a:spLocks/>
            </p:cNvSpPr>
            <p:nvPr/>
          </p:nvSpPr>
          <p:spPr>
            <a:xfrm>
              <a:off x="457517" y="4457341"/>
              <a:ext cx="1152149" cy="457200"/>
            </a:xfrm>
            <a:prstGeom prst="rect">
              <a:avLst/>
            </a:prstGeom>
            <a:noFill/>
          </p:spPr>
          <p:txBody>
            <a:bodyPr wrap="square" lIns="0" tIns="0" rIns="0">
              <a:noAutofit/>
            </a:bodyPr>
            <a:lstStyle/>
            <a:p>
              <a:pPr algn="ctr" defTabSz="582215" eaLnBrk="0" fontAlgn="ctr" hangingPunct="0">
                <a:lnSpc>
                  <a:spcPct val="90000"/>
                </a:lnSpc>
                <a:defRPr/>
              </a:pPr>
              <a:r>
                <a:rPr lang="en-US" sz="1078" dirty="0" err="1">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FedRAMP</a:t>
              </a:r>
              <a:endPar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endParaRPr>
            </a:p>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JAB P-ATO</a:t>
              </a:r>
            </a:p>
          </p:txBody>
        </p:sp>
        <p:sp>
          <p:nvSpPr>
            <p:cNvPr id="407" name="Rectangle 406"/>
            <p:cNvSpPr>
              <a:spLocks/>
            </p:cNvSpPr>
            <p:nvPr/>
          </p:nvSpPr>
          <p:spPr>
            <a:xfrm>
              <a:off x="2761804"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FIPS 140-2</a:t>
              </a:r>
            </a:p>
          </p:txBody>
        </p:sp>
        <p:sp>
          <p:nvSpPr>
            <p:cNvPr id="409" name="Rectangle 408"/>
            <p:cNvSpPr>
              <a:spLocks/>
            </p:cNvSpPr>
            <p:nvPr/>
          </p:nvSpPr>
          <p:spPr>
            <a:xfrm>
              <a:off x="5066091" y="4457341"/>
              <a:ext cx="1152149" cy="457200"/>
            </a:xfrm>
            <a:prstGeom prst="rect">
              <a:avLst/>
            </a:prstGeom>
            <a:noFill/>
          </p:spPr>
          <p:txBody>
            <a:bodyPr wrap="squar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FERPA</a:t>
              </a:r>
            </a:p>
          </p:txBody>
        </p:sp>
        <p:sp>
          <p:nvSpPr>
            <p:cNvPr id="412" name="Rectangle 411"/>
            <p:cNvSpPr>
              <a:spLocks/>
            </p:cNvSpPr>
            <p:nvPr/>
          </p:nvSpPr>
          <p:spPr>
            <a:xfrm>
              <a:off x="6218234"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DISA Level 2</a:t>
              </a:r>
            </a:p>
          </p:txBody>
        </p:sp>
        <p:sp>
          <p:nvSpPr>
            <p:cNvPr id="417" name="Rectangle 416"/>
            <p:cNvSpPr>
              <a:spLocks/>
            </p:cNvSpPr>
            <p:nvPr/>
          </p:nvSpPr>
          <p:spPr>
            <a:xfrm>
              <a:off x="9674665"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ITAR-ready</a:t>
              </a:r>
            </a:p>
          </p:txBody>
        </p:sp>
        <p:sp>
          <p:nvSpPr>
            <p:cNvPr id="418" name="Rectangle 417"/>
            <p:cNvSpPr>
              <a:spLocks/>
            </p:cNvSpPr>
            <p:nvPr/>
          </p:nvSpPr>
          <p:spPr>
            <a:xfrm>
              <a:off x="7370378"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CJIS</a:t>
              </a:r>
            </a:p>
          </p:txBody>
        </p:sp>
        <p:sp>
          <p:nvSpPr>
            <p:cNvPr id="419" name="Rectangle 418"/>
            <p:cNvSpPr>
              <a:spLocks/>
            </p:cNvSpPr>
            <p:nvPr/>
          </p:nvSpPr>
          <p:spPr>
            <a:xfrm>
              <a:off x="3913947"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21 CFR</a:t>
              </a:r>
            </a:p>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Part 11</a:t>
              </a:r>
            </a:p>
          </p:txBody>
        </p:sp>
        <p:sp>
          <p:nvSpPr>
            <p:cNvPr id="420" name="Rectangle 419"/>
            <p:cNvSpPr>
              <a:spLocks/>
            </p:cNvSpPr>
            <p:nvPr/>
          </p:nvSpPr>
          <p:spPr>
            <a:xfrm>
              <a:off x="8522521"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IRS 1075</a:t>
              </a:r>
            </a:p>
          </p:txBody>
        </p:sp>
        <p:sp>
          <p:nvSpPr>
            <p:cNvPr id="422" name="Rectangle 421"/>
            <p:cNvSpPr>
              <a:spLocks/>
            </p:cNvSpPr>
            <p:nvPr/>
          </p:nvSpPr>
          <p:spPr>
            <a:xfrm>
              <a:off x="10826808" y="4457341"/>
              <a:ext cx="1152149" cy="457200"/>
            </a:xfrm>
            <a:prstGeom prst="rect">
              <a:avLst/>
            </a:prstGeom>
            <a:noFill/>
          </p:spPr>
          <p:txBody>
            <a:bodyPr wrap="squar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Section </a:t>
              </a:r>
              <a:b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b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508 VPAT</a:t>
              </a:r>
            </a:p>
          </p:txBody>
        </p:sp>
        <p:pic>
          <p:nvPicPr>
            <p:cNvPr id="387" name="Picture 14" descr="http://www.theauditpeople.com/sites/default/files/pictures/iso-logo.pn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0916" y="2130324"/>
              <a:ext cx="755179" cy="553638"/>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387"/>
            <p:cNvPicPr>
              <a:picLocks noChangeAspect="1"/>
            </p:cNvPicPr>
            <p:nvPr/>
          </p:nvPicPr>
          <p:blipFill>
            <a:blip r:embed="rId14"/>
            <a:stretch>
              <a:fillRect/>
            </a:stretch>
          </p:blipFill>
          <p:spPr>
            <a:xfrm>
              <a:off x="3680903" y="2072192"/>
              <a:ext cx="754130" cy="669902"/>
            </a:xfrm>
            <a:prstGeom prst="rect">
              <a:avLst/>
            </a:prstGeom>
          </p:spPr>
        </p:pic>
        <p:pic>
          <p:nvPicPr>
            <p:cNvPr id="389" name="Picture 388"/>
            <p:cNvPicPr>
              <a:picLocks noChangeAspect="1"/>
            </p:cNvPicPr>
            <p:nvPr/>
          </p:nvPicPr>
          <p:blipFill>
            <a:blip r:embed="rId15"/>
            <a:stretch>
              <a:fillRect/>
            </a:stretch>
          </p:blipFill>
          <p:spPr>
            <a:xfrm>
              <a:off x="833140" y="2072192"/>
              <a:ext cx="688940" cy="669902"/>
            </a:xfrm>
            <a:prstGeom prst="rect">
              <a:avLst/>
            </a:prstGeom>
          </p:spPr>
        </p:pic>
        <p:pic>
          <p:nvPicPr>
            <p:cNvPr id="390" name="Picture 389"/>
            <p:cNvPicPr>
              <a:picLocks noChangeAspect="1"/>
            </p:cNvPicPr>
            <p:nvPr/>
          </p:nvPicPr>
          <p:blipFill>
            <a:blip r:embed="rId14"/>
            <a:stretch>
              <a:fillRect/>
            </a:stretch>
          </p:blipFill>
          <p:spPr>
            <a:xfrm>
              <a:off x="2240724" y="2072192"/>
              <a:ext cx="754130" cy="669902"/>
            </a:xfrm>
            <a:prstGeom prst="rect">
              <a:avLst/>
            </a:prstGeom>
          </p:spPr>
        </p:pic>
        <p:pic>
          <p:nvPicPr>
            <p:cNvPr id="391" name="Picture 390"/>
            <p:cNvPicPr>
              <a:picLocks noChangeAspect="1"/>
            </p:cNvPicPr>
            <p:nvPr/>
          </p:nvPicPr>
          <p:blipFill>
            <a:blip r:embed="rId16"/>
            <a:stretch>
              <a:fillRect/>
            </a:stretch>
          </p:blipFill>
          <p:spPr>
            <a:xfrm>
              <a:off x="5108793" y="2173684"/>
              <a:ext cx="756406" cy="466918"/>
            </a:xfrm>
            <a:prstGeom prst="rect">
              <a:avLst/>
            </a:prstGeom>
          </p:spPr>
        </p:pic>
        <p:pic>
          <p:nvPicPr>
            <p:cNvPr id="392" name="Picture 391"/>
            <p:cNvPicPr>
              <a:picLocks noChangeAspect="1"/>
            </p:cNvPicPr>
            <p:nvPr/>
          </p:nvPicPr>
          <p:blipFill>
            <a:blip r:embed="rId17"/>
            <a:stretch>
              <a:fillRect/>
            </a:stretch>
          </p:blipFill>
          <p:spPr>
            <a:xfrm>
              <a:off x="6415338" y="2200116"/>
              <a:ext cx="1112882" cy="414054"/>
            </a:xfrm>
            <a:prstGeom prst="rect">
              <a:avLst/>
            </a:prstGeom>
          </p:spPr>
        </p:pic>
        <p:pic>
          <p:nvPicPr>
            <p:cNvPr id="393" name="Picture 39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473484" y="2072192"/>
              <a:ext cx="690401" cy="669902"/>
            </a:xfrm>
            <a:prstGeom prst="rect">
              <a:avLst/>
            </a:prstGeom>
          </p:spPr>
        </p:pic>
        <p:sp>
          <p:nvSpPr>
            <p:cNvPr id="394" name="Rectangle 393"/>
            <p:cNvSpPr>
              <a:spLocks/>
            </p:cNvSpPr>
            <p:nvPr/>
          </p:nvSpPr>
          <p:spPr>
            <a:xfrm>
              <a:off x="860392" y="2902867"/>
              <a:ext cx="634437" cy="152265"/>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ISO 27001</a:t>
              </a:r>
            </a:p>
          </p:txBody>
        </p:sp>
        <p:sp>
          <p:nvSpPr>
            <p:cNvPr id="395" name="Rectangle 394"/>
            <p:cNvSpPr>
              <a:spLocks/>
            </p:cNvSpPr>
            <p:nvPr/>
          </p:nvSpPr>
          <p:spPr>
            <a:xfrm>
              <a:off x="5018232" y="2902867"/>
              <a:ext cx="959831" cy="152265"/>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PCI DSS Level 1</a:t>
              </a:r>
            </a:p>
          </p:txBody>
        </p:sp>
        <p:sp>
          <p:nvSpPr>
            <p:cNvPr id="396" name="Rectangle 395"/>
            <p:cNvSpPr>
              <a:spLocks/>
            </p:cNvSpPr>
            <p:nvPr/>
          </p:nvSpPr>
          <p:spPr>
            <a:xfrm>
              <a:off x="2200009" y="2902867"/>
              <a:ext cx="835560" cy="152265"/>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SOC 1 Type 2</a:t>
              </a:r>
            </a:p>
          </p:txBody>
        </p:sp>
        <p:sp>
          <p:nvSpPr>
            <p:cNvPr id="397" name="Rectangle 396"/>
            <p:cNvSpPr>
              <a:spLocks/>
            </p:cNvSpPr>
            <p:nvPr/>
          </p:nvSpPr>
          <p:spPr>
            <a:xfrm>
              <a:off x="3640188" y="2902867"/>
              <a:ext cx="835560" cy="152265"/>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SOC 2 Type 2</a:t>
              </a:r>
            </a:p>
          </p:txBody>
        </p:sp>
        <p:sp>
          <p:nvSpPr>
            <p:cNvPr id="398" name="Rectangle 397"/>
            <p:cNvSpPr>
              <a:spLocks/>
            </p:cNvSpPr>
            <p:nvPr/>
          </p:nvSpPr>
          <p:spPr>
            <a:xfrm>
              <a:off x="8061287" y="2902867"/>
              <a:ext cx="634437" cy="152265"/>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ISO 27018</a:t>
              </a:r>
            </a:p>
          </p:txBody>
        </p:sp>
        <p:sp>
          <p:nvSpPr>
            <p:cNvPr id="399" name="Rectangle 398"/>
            <p:cNvSpPr>
              <a:spLocks/>
            </p:cNvSpPr>
            <p:nvPr/>
          </p:nvSpPr>
          <p:spPr>
            <a:xfrm>
              <a:off x="6472309" y="2902867"/>
              <a:ext cx="932035" cy="304529"/>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Cloud Controls</a:t>
              </a:r>
              <a:br>
                <a:rPr lang="en-US" sz="1078" dirty="0">
                  <a:gradFill>
                    <a:gsLst>
                      <a:gs pos="92857">
                        <a:schemeClr val="tx1"/>
                      </a:gs>
                      <a:gs pos="79464">
                        <a:schemeClr val="tx1"/>
                      </a:gs>
                    </a:gsLst>
                    <a:lin ang="5400000" scaled="0"/>
                  </a:gradFill>
                  <a:latin typeface="Segoe UI"/>
                </a:rPr>
              </a:br>
              <a:r>
                <a:rPr lang="en-US" sz="1078" dirty="0">
                  <a:gradFill>
                    <a:gsLst>
                      <a:gs pos="92857">
                        <a:schemeClr val="tx1"/>
                      </a:gs>
                      <a:gs pos="79464">
                        <a:schemeClr val="tx1"/>
                      </a:gs>
                    </a:gsLst>
                    <a:lin ang="5400000" scaled="0"/>
                  </a:gradFill>
                  <a:latin typeface="Segoe UI"/>
                </a:rPr>
                <a:t>Matrix</a:t>
              </a:r>
            </a:p>
          </p:txBody>
        </p:sp>
        <p:sp>
          <p:nvSpPr>
            <p:cNvPr id="400" name="Rectangle 399"/>
            <p:cNvSpPr>
              <a:spLocks/>
            </p:cNvSpPr>
            <p:nvPr/>
          </p:nvSpPr>
          <p:spPr>
            <a:xfrm>
              <a:off x="9162991" y="2902867"/>
              <a:ext cx="1311387" cy="304529"/>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Content Delivery and</a:t>
              </a:r>
              <a:br>
                <a:rPr lang="en-US" sz="1078" dirty="0">
                  <a:gradFill>
                    <a:gsLst>
                      <a:gs pos="92857">
                        <a:schemeClr val="tx1"/>
                      </a:gs>
                      <a:gs pos="79464">
                        <a:schemeClr val="tx1"/>
                      </a:gs>
                    </a:gsLst>
                    <a:lin ang="5400000" scaled="0"/>
                  </a:gradFill>
                  <a:latin typeface="Segoe UI"/>
                </a:rPr>
              </a:br>
              <a:r>
                <a:rPr lang="en-US" sz="1078" dirty="0">
                  <a:gradFill>
                    <a:gsLst>
                      <a:gs pos="92857">
                        <a:schemeClr val="tx1"/>
                      </a:gs>
                      <a:gs pos="79464">
                        <a:schemeClr val="tx1"/>
                      </a:gs>
                    </a:gsLst>
                    <a:lin ang="5400000" scaled="0"/>
                  </a:gradFill>
                  <a:latin typeface="Segoe UI"/>
                </a:rPr>
                <a:t>Security Association</a:t>
              </a:r>
            </a:p>
          </p:txBody>
        </p:sp>
        <p:sp>
          <p:nvSpPr>
            <p:cNvPr id="401" name="Rectangle 400"/>
            <p:cNvSpPr>
              <a:spLocks/>
            </p:cNvSpPr>
            <p:nvPr/>
          </p:nvSpPr>
          <p:spPr>
            <a:xfrm>
              <a:off x="10863976" y="2902867"/>
              <a:ext cx="789776" cy="304529"/>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Shared</a:t>
              </a:r>
            </a:p>
            <a:p>
              <a:pPr algn="ctr" defTabSz="597032" fontAlgn="ctr">
                <a:lnSpc>
                  <a:spcPct val="90000"/>
                </a:lnSpc>
                <a:defRPr/>
              </a:pPr>
              <a:r>
                <a:rPr lang="en-US" sz="1078" dirty="0">
                  <a:gradFill>
                    <a:gsLst>
                      <a:gs pos="92857">
                        <a:schemeClr val="tx1"/>
                      </a:gs>
                      <a:gs pos="79464">
                        <a:schemeClr val="tx1"/>
                      </a:gs>
                    </a:gsLst>
                    <a:lin ang="5400000" scaled="0"/>
                  </a:gradFill>
                  <a:latin typeface="Segoe UI"/>
                </a:rPr>
                <a:t>Assessments</a:t>
              </a:r>
            </a:p>
          </p:txBody>
        </p:sp>
        <p:pic>
          <p:nvPicPr>
            <p:cNvPr id="402" name="Picture 40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778201" y="2176323"/>
              <a:ext cx="961326" cy="461640"/>
            </a:xfrm>
            <a:prstGeom prst="rect">
              <a:avLst/>
            </a:prstGeom>
          </p:spPr>
        </p:pic>
        <p:pic>
          <p:nvPicPr>
            <p:cNvPr id="366" name="Picture 365"/>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3797290" y="5227575"/>
              <a:ext cx="652283" cy="410768"/>
            </a:xfrm>
            <a:prstGeom prst="rect">
              <a:avLst/>
            </a:prstGeom>
          </p:spPr>
        </p:pic>
        <p:pic>
          <p:nvPicPr>
            <p:cNvPr id="368" name="Picture 36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799597" y="5284965"/>
              <a:ext cx="932084" cy="295989"/>
            </a:xfrm>
            <a:prstGeom prst="rect">
              <a:avLst/>
            </a:prstGeom>
          </p:spPr>
        </p:pic>
        <p:pic>
          <p:nvPicPr>
            <p:cNvPr id="370" name="Picture 4" descr="image00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870015" y="5223238"/>
              <a:ext cx="696443" cy="41944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2" name="Picture 37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97416" y="5162618"/>
              <a:ext cx="557225" cy="540683"/>
            </a:xfrm>
            <a:prstGeom prst="rect">
              <a:avLst/>
            </a:prstGeom>
          </p:spPr>
        </p:pic>
        <p:pic>
          <p:nvPicPr>
            <p:cNvPr id="373" name="Picture 372" descr="http://ts1.mm.bing.net/th?&amp;id=HN.607999990459468225&amp;w=300&amp;h=300&amp;c=0&amp;pid=1.9&amp;rs=0&amp;p=0"/>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061888" y="5152959"/>
              <a:ext cx="597115" cy="560001"/>
            </a:xfrm>
            <a:prstGeom prst="rect">
              <a:avLst/>
            </a:prstGeom>
            <a:noFill/>
            <a:ln>
              <a:noFill/>
            </a:ln>
          </p:spPr>
        </p:pic>
        <p:pic>
          <p:nvPicPr>
            <p:cNvPr id="374" name="Picture 373" descr="IRAP logo">
              <a:hlinkClick r:id="rId25"/>
            </p:cNvPr>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948023" y="5207747"/>
              <a:ext cx="730038" cy="450425"/>
            </a:xfrm>
            <a:prstGeom prst="rect">
              <a:avLst/>
            </a:prstGeom>
            <a:noFill/>
            <a:ln>
              <a:noFill/>
            </a:ln>
          </p:spPr>
        </p:pic>
        <p:pic>
          <p:nvPicPr>
            <p:cNvPr id="375" name="Picture 37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95104" y="5300161"/>
              <a:ext cx="667043" cy="265597"/>
            </a:xfrm>
            <a:prstGeom prst="rect">
              <a:avLst/>
            </a:prstGeom>
          </p:spPr>
        </p:pic>
        <p:pic>
          <p:nvPicPr>
            <p:cNvPr id="376" name="Picture 375" descr="FISC : The Center for Financial Industry Infomation System">
              <a:hlinkClick r:id="rId28" tooltip="&quot;FISC HOME&quot;"/>
            </p:cNvPr>
            <p:cNvPicPr>
              <a:picLocks noChangeAspect="1"/>
            </p:cNvPicPr>
            <p:nvPr/>
          </p:nvPicPr>
          <p:blipFill rotWithShape="1">
            <a:blip r:embed="rId29">
              <a:extLst>
                <a:ext uri="{28A0092B-C50C-407E-A947-70E740481C1C}">
                  <a14:useLocalDpi xmlns:a14="http://schemas.microsoft.com/office/drawing/2010/main" val="0"/>
                </a:ext>
              </a:extLst>
            </a:blip>
            <a:srcRect l="2842" t="10775" r="69960" b="10775"/>
            <a:stretch/>
          </p:blipFill>
          <p:spPr bwMode="auto">
            <a:xfrm>
              <a:off x="10106146" y="5322051"/>
              <a:ext cx="603405" cy="221816"/>
            </a:xfrm>
            <a:prstGeom prst="rect">
              <a:avLst/>
            </a:prstGeom>
            <a:noFill/>
            <a:ln>
              <a:noFill/>
            </a:ln>
          </p:spPr>
        </p:pic>
        <p:pic>
          <p:nvPicPr>
            <p:cNvPr id="378" name="Picture 8" descr="image00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57259" y="5128694"/>
              <a:ext cx="627148" cy="60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 name="Picture 38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04173" y="5179434"/>
              <a:ext cx="754098" cy="507050"/>
            </a:xfrm>
            <a:prstGeom prst="rect">
              <a:avLst/>
            </a:prstGeom>
          </p:spPr>
        </p:pic>
        <p:sp>
          <p:nvSpPr>
            <p:cNvPr id="364" name="Rectangle 363"/>
            <p:cNvSpPr>
              <a:spLocks/>
            </p:cNvSpPr>
            <p:nvPr/>
          </p:nvSpPr>
          <p:spPr>
            <a:xfrm>
              <a:off x="457518"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European </a:t>
              </a:r>
              <a:br>
                <a:rPr lang="en-US" sz="1078" dirty="0">
                  <a:gradFill>
                    <a:gsLst>
                      <a:gs pos="92857">
                        <a:schemeClr val="tx1"/>
                      </a:gs>
                      <a:gs pos="79464">
                        <a:schemeClr val="tx1"/>
                      </a:gs>
                    </a:gsLst>
                    <a:lin ang="5400000" scaled="0"/>
                  </a:gradFill>
                  <a:latin typeface="Segoe UI"/>
                </a:rPr>
              </a:br>
              <a:r>
                <a:rPr lang="en-US" sz="1078" dirty="0">
                  <a:gradFill>
                    <a:gsLst>
                      <a:gs pos="92857">
                        <a:schemeClr val="tx1"/>
                      </a:gs>
                      <a:gs pos="79464">
                        <a:schemeClr val="tx1"/>
                      </a:gs>
                    </a:gsLst>
                    <a:lin ang="5400000" scaled="0"/>
                  </a:gradFill>
                  <a:latin typeface="Segoe UI"/>
                </a:rPr>
                <a:t>Union Model Clauses</a:t>
              </a:r>
            </a:p>
          </p:txBody>
        </p:sp>
        <p:sp>
          <p:nvSpPr>
            <p:cNvPr id="367" name="Rectangle 366"/>
            <p:cNvSpPr>
              <a:spLocks/>
            </p:cNvSpPr>
            <p:nvPr/>
          </p:nvSpPr>
          <p:spPr>
            <a:xfrm>
              <a:off x="2552324"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United Kingdom </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G-Cloud</a:t>
              </a:r>
            </a:p>
          </p:txBody>
        </p:sp>
        <p:sp>
          <p:nvSpPr>
            <p:cNvPr id="369" name="Rectangle 368"/>
            <p:cNvSpPr>
              <a:spLocks/>
            </p:cNvSpPr>
            <p:nvPr/>
          </p:nvSpPr>
          <p:spPr>
            <a:xfrm>
              <a:off x="6741935"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Singapore</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MTCS Level 3 </a:t>
              </a:r>
            </a:p>
          </p:txBody>
        </p:sp>
        <p:sp>
          <p:nvSpPr>
            <p:cNvPr id="371" name="Rectangle 370"/>
            <p:cNvSpPr>
              <a:spLocks/>
            </p:cNvSpPr>
            <p:nvPr/>
          </p:nvSpPr>
          <p:spPr>
            <a:xfrm>
              <a:off x="7789338"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Australia</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 Signals </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Directorate</a:t>
              </a:r>
            </a:p>
          </p:txBody>
        </p:sp>
        <p:sp>
          <p:nvSpPr>
            <p:cNvPr id="377" name="Rectangle 376"/>
            <p:cNvSpPr>
              <a:spLocks/>
            </p:cNvSpPr>
            <p:nvPr/>
          </p:nvSpPr>
          <p:spPr>
            <a:xfrm>
              <a:off x="9884144"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Japan</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Financial Services</a:t>
              </a:r>
            </a:p>
          </p:txBody>
        </p:sp>
        <p:sp>
          <p:nvSpPr>
            <p:cNvPr id="379" name="Rectangle 378"/>
            <p:cNvSpPr>
              <a:spLocks/>
            </p:cNvSpPr>
            <p:nvPr/>
          </p:nvSpPr>
          <p:spPr>
            <a:xfrm>
              <a:off x="3599727"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China Multi</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Layer Protection</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Scheme</a:t>
              </a:r>
            </a:p>
          </p:txBody>
        </p:sp>
        <p:sp>
          <p:nvSpPr>
            <p:cNvPr id="380" name="Rectangle 379"/>
            <p:cNvSpPr>
              <a:spLocks/>
            </p:cNvSpPr>
            <p:nvPr/>
          </p:nvSpPr>
          <p:spPr>
            <a:xfrm>
              <a:off x="5694532"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China</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CCCPPF</a:t>
              </a:r>
            </a:p>
          </p:txBody>
        </p:sp>
        <p:sp>
          <p:nvSpPr>
            <p:cNvPr id="381" name="Rectangle 380"/>
            <p:cNvSpPr>
              <a:spLocks/>
            </p:cNvSpPr>
            <p:nvPr/>
          </p:nvSpPr>
          <p:spPr>
            <a:xfrm>
              <a:off x="8836741"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 New </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Zealand </a:t>
              </a:r>
              <a:br>
                <a:rPr lang="en-US" sz="1078" dirty="0">
                  <a:gradFill>
                    <a:gsLst>
                      <a:gs pos="92857">
                        <a:schemeClr val="tx1"/>
                      </a:gs>
                      <a:gs pos="79464">
                        <a:schemeClr val="tx1"/>
                      </a:gs>
                    </a:gsLst>
                    <a:lin ang="5400000" scaled="0"/>
                  </a:gradFill>
                  <a:latin typeface="Segoe UI"/>
                </a:rPr>
              </a:br>
              <a:r>
                <a:rPr lang="en-US" sz="1078" dirty="0">
                  <a:gradFill>
                    <a:gsLst>
                      <a:gs pos="92857">
                        <a:schemeClr val="tx1"/>
                      </a:gs>
                      <a:gs pos="79464">
                        <a:schemeClr val="tx1"/>
                      </a:gs>
                    </a:gsLst>
                    <a:lin ang="5400000" scaled="0"/>
                  </a:gradFill>
                  <a:latin typeface="Segoe UI"/>
                </a:rPr>
                <a:t>GCIO</a:t>
              </a:r>
            </a:p>
          </p:txBody>
        </p:sp>
        <p:sp>
          <p:nvSpPr>
            <p:cNvPr id="382" name="Rectangle 381"/>
            <p:cNvSpPr>
              <a:spLocks/>
            </p:cNvSpPr>
            <p:nvPr/>
          </p:nvSpPr>
          <p:spPr>
            <a:xfrm>
              <a:off x="4647129"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China</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GB 18030</a:t>
              </a:r>
            </a:p>
          </p:txBody>
        </p:sp>
        <p:sp>
          <p:nvSpPr>
            <p:cNvPr id="384" name="Rectangle 383"/>
            <p:cNvSpPr>
              <a:spLocks/>
            </p:cNvSpPr>
            <p:nvPr/>
          </p:nvSpPr>
          <p:spPr>
            <a:xfrm>
              <a:off x="1504921"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EU Safe </a:t>
              </a:r>
              <a:br>
                <a:rPr lang="en-US" sz="1078" dirty="0">
                  <a:gradFill>
                    <a:gsLst>
                      <a:gs pos="92857">
                        <a:schemeClr val="tx1"/>
                      </a:gs>
                      <a:gs pos="79464">
                        <a:schemeClr val="tx1"/>
                      </a:gs>
                    </a:gsLst>
                    <a:lin ang="5400000" scaled="0"/>
                  </a:gradFill>
                  <a:latin typeface="Segoe UI"/>
                </a:rPr>
              </a:br>
              <a:r>
                <a:rPr lang="en-US" sz="1078" dirty="0">
                  <a:gradFill>
                    <a:gsLst>
                      <a:gs pos="92857">
                        <a:schemeClr val="tx1"/>
                      </a:gs>
                      <a:gs pos="79464">
                        <a:schemeClr val="tx1"/>
                      </a:gs>
                    </a:gsLst>
                    <a:lin ang="5400000" scaled="0"/>
                  </a:gradFill>
                  <a:latin typeface="Segoe UI"/>
                </a:rPr>
                <a:t>Harbor</a:t>
              </a:r>
            </a:p>
          </p:txBody>
        </p:sp>
        <p:sp>
          <p:nvSpPr>
            <p:cNvPr id="385" name="Rectangle 384"/>
            <p:cNvSpPr>
              <a:spLocks/>
            </p:cNvSpPr>
            <p:nvPr/>
          </p:nvSpPr>
          <p:spPr>
            <a:xfrm>
              <a:off x="10931549"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ENISA</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IAF</a:t>
              </a:r>
            </a:p>
          </p:txBody>
        </p:sp>
        <p:pic>
          <p:nvPicPr>
            <p:cNvPr id="386" name="Picture 385"/>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156127" y="5158967"/>
              <a:ext cx="598253" cy="547985"/>
            </a:xfrm>
            <a:prstGeom prst="rect">
              <a:avLst/>
            </a:prstGeom>
          </p:spPr>
        </p:pic>
      </p:grpSp>
      <p:sp>
        <p:nvSpPr>
          <p:cNvPr id="2" name="Title 1"/>
          <p:cNvSpPr>
            <a:spLocks noGrp="1"/>
          </p:cNvSpPr>
          <p:nvPr>
            <p:ph type="title"/>
          </p:nvPr>
        </p:nvSpPr>
        <p:spPr/>
        <p:txBody>
          <a:bodyPr/>
          <a:lstStyle/>
          <a:p>
            <a:pPr lvl="0"/>
            <a:r>
              <a:rPr lang="en-US"/>
              <a:t>Benefit from relentless business commitment</a:t>
            </a:r>
            <a:endParaRPr lang="en-US" dirty="0"/>
          </a:p>
        </p:txBody>
      </p:sp>
    </p:spTree>
    <p:extLst>
      <p:ext uri="{BB962C8B-B14F-4D97-AF65-F5344CB8AC3E}">
        <p14:creationId xmlns:p14="http://schemas.microsoft.com/office/powerpoint/2010/main" val="2236161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9411" kern="0"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5" name="Rectangle 4"/>
          <p:cNvSpPr/>
          <p:nvPr/>
        </p:nvSpPr>
        <p:spPr bwMode="auto">
          <a:xfrm>
            <a:off x="8064500" y="2692400"/>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410" dirty="0">
                <a:gradFill>
                  <a:gsLst>
                    <a:gs pos="0">
                      <a:srgbClr val="FFFFFF"/>
                    </a:gs>
                    <a:gs pos="100000">
                      <a:srgbClr val="FFFFFF"/>
                    </a:gs>
                  </a:gsLst>
                  <a:lin ang="5400000" scaled="0"/>
                </a:gradFill>
                <a:latin typeface="+mj-lt"/>
                <a:ea typeface="Segoe UI" pitchFamily="34" charset="0"/>
                <a:cs typeface="Segoe UI" pitchFamily="34" charset="0"/>
              </a:rPr>
              <a:t>Hybrid</a:t>
            </a:r>
          </a:p>
        </p:txBody>
      </p:sp>
    </p:spTree>
    <p:extLst>
      <p:ext uri="{BB962C8B-B14F-4D97-AF65-F5344CB8AC3E}">
        <p14:creationId xmlns:p14="http://schemas.microsoft.com/office/powerpoint/2010/main" val="13147702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err="1">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a:t>Extend on-premises data and apps</a:t>
            </a:r>
            <a:endParaRPr lang="en-US" dirty="0"/>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a:t>Extend on-premises data and apps</a:t>
            </a:r>
            <a:endParaRPr lang="en-US" dirty="0"/>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Deploy the cloud on-premises</a:t>
            </a:r>
            <a:endParaRPr lang="en-US" dirty="0"/>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3261855"/>
          </a:xfrm>
        </p:spPr>
        <p:txBody>
          <a:bodyPr/>
          <a:lstStyle/>
          <a:p>
            <a:r>
              <a:rPr lang="en-US" dirty="0"/>
              <a:t>Provide a jumpstart on development for Azure and Office 365</a:t>
            </a:r>
          </a:p>
          <a:p>
            <a:r>
              <a:rPr lang="en-US" dirty="0"/>
              <a:t>Understand the options for your platform of choice</a:t>
            </a:r>
          </a:p>
          <a:p>
            <a:r>
              <a:rPr lang="en-US" dirty="0"/>
              <a:t>	Windows, Linux, OSX</a:t>
            </a:r>
          </a:p>
          <a:p>
            <a:r>
              <a:rPr lang="en-US" dirty="0"/>
              <a:t>CODE, CODE, CODE</a:t>
            </a:r>
          </a:p>
        </p:txBody>
      </p:sp>
    </p:spTree>
    <p:extLst>
      <p:ext uri="{BB962C8B-B14F-4D97-AF65-F5344CB8AC3E}">
        <p14:creationId xmlns:p14="http://schemas.microsoft.com/office/powerpoint/2010/main" val="8227529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9411" kern="0"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5" name="Rectangle 4"/>
          <p:cNvSpPr/>
          <p:nvPr/>
        </p:nvSpPr>
        <p:spPr bwMode="auto">
          <a:xfrm>
            <a:off x="8064500" y="2692400"/>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410" dirty="0">
                <a:gradFill>
                  <a:gsLst>
                    <a:gs pos="0">
                      <a:srgbClr val="FFFFFF"/>
                    </a:gs>
                    <a:gs pos="100000">
                      <a:srgbClr val="FFFFFF"/>
                    </a:gs>
                  </a:gsLst>
                  <a:lin ang="5400000" scaled="0"/>
                </a:gradFill>
                <a:latin typeface="+mj-lt"/>
                <a:ea typeface="Segoe UI" pitchFamily="34" charset="0"/>
                <a:cs typeface="Segoe UI" pitchFamily="34" charset="0"/>
              </a:rPr>
              <a:t>Linux</a:t>
            </a:r>
          </a:p>
        </p:txBody>
      </p:sp>
    </p:spTree>
    <p:extLst>
      <p:ext uri="{BB962C8B-B14F-4D97-AF65-F5344CB8AC3E}">
        <p14:creationId xmlns:p14="http://schemas.microsoft.com/office/powerpoint/2010/main" val="42226270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a:srcRect l="1" r="62378"/>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Build and run open source solutions</a:t>
            </a:r>
            <a:endParaRPr lang="en-US" dirty="0"/>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83" name="Picture 82"/>
              <p:cNvPicPr>
                <a:picLocks noChangeAspect="1"/>
              </p:cNvPicPr>
              <p:nvPr/>
            </p:nvPicPr>
            <p:blipFill>
              <a:blip r:embed="rId3"/>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2778" t="21043" r="4789" b="24218"/>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9154590" y="6162414"/>
                <a:ext cx="298609" cy="350617"/>
              </a:xfrm>
              <a:prstGeom prst="rect">
                <a:avLst/>
              </a:prstGeom>
            </p:spPr>
          </p:pic>
          <p:pic>
            <p:nvPicPr>
              <p:cNvPr id="86" name="Picture 85"/>
              <p:cNvPicPr>
                <a:picLocks noChangeAspect="1"/>
              </p:cNvPicPr>
              <p:nvPr/>
            </p:nvPicPr>
            <p:blipFill>
              <a:blip r:embed="rId7"/>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a:clrChange>
                  <a:clrFrom>
                    <a:srgbClr val="FFFFFF"/>
                  </a:clrFrom>
                  <a:clrTo>
                    <a:srgbClr val="FFFFFF">
                      <a:alpha val="0"/>
                    </a:srgbClr>
                  </a:clrTo>
                </a:clrChange>
              </a:blip>
              <a:srcRect l="17627" t="10630" r="17627" b="10630"/>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5562" t="9822" r="2009" b="15595"/>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741" t="22824" r="3664" b="31799"/>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24622" t="33206" r="-77" b="31793"/>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a:extLst>
              <a:ext uri="{28A0092B-C50C-407E-A947-70E740481C1C}">
                <a14:useLocalDpi xmlns:a14="http://schemas.microsoft.com/office/drawing/2010/main" val="0"/>
              </a:ext>
            </a:extLst>
          </a:blip>
          <a:srcRect t="37230" b="39301"/>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print">
            <a:extLst>
              <a:ext uri="{28A0092B-C50C-407E-A947-70E740481C1C}">
                <a14:useLocalDpi xmlns:a14="http://schemas.microsoft.com/office/drawing/2010/main" val="0"/>
              </a:ext>
            </a:extLst>
          </a:blip>
          <a:srcRect l="2027" t="18306" b="11879"/>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print">
            <a:extLst>
              <a:ext uri="{28A0092B-C50C-407E-A947-70E740481C1C}">
                <a14:useLocalDpi xmlns:a14="http://schemas.microsoft.com/office/drawing/2010/main" val="0"/>
              </a:ext>
            </a:extLst>
          </a:blip>
          <a:srcRect t="38457" b="37842"/>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print">
            <a:extLst>
              <a:ext uri="{28A0092B-C50C-407E-A947-70E740481C1C}">
                <a14:useLocalDpi xmlns:a14="http://schemas.microsoft.com/office/drawing/2010/main" val="0"/>
              </a:ext>
            </a:extLst>
          </a:blip>
          <a:srcRect l="-114" t="28868" b="30752"/>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bwMode="auto">
          <a:xfrm rot="19233569">
            <a:off x="2200313" y="2956864"/>
            <a:ext cx="7791372" cy="122259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ea typeface="Segoe UI" pitchFamily="34" charset="0"/>
                <a:cs typeface="Segoe UI" pitchFamily="34" charset="0"/>
              </a:rPr>
              <a:t>ADD O365 OVERVIEW</a:t>
            </a:r>
          </a:p>
        </p:txBody>
      </p:sp>
    </p:spTree>
    <p:extLst>
      <p:ext uri="{BB962C8B-B14F-4D97-AF65-F5344CB8AC3E}">
        <p14:creationId xmlns:p14="http://schemas.microsoft.com/office/powerpoint/2010/main" val="21153535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9411" kern="0"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5" name="Rectangle 4"/>
          <p:cNvSpPr/>
          <p:nvPr/>
        </p:nvSpPr>
        <p:spPr bwMode="auto">
          <a:xfrm>
            <a:off x="8013700" y="2692400"/>
            <a:ext cx="39804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spTree>
    <p:extLst>
      <p:ext uri="{BB962C8B-B14F-4D97-AF65-F5344CB8AC3E}">
        <p14:creationId xmlns:p14="http://schemas.microsoft.com/office/powerpoint/2010/main" val="33443070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print">
              <a:extLst>
                <a:ext uri="{28A0092B-C50C-407E-A947-70E740481C1C}">
                  <a14:useLocalDpi xmlns:a14="http://schemas.microsoft.com/office/drawing/2010/main" val="0"/>
                </a:ext>
              </a:extLst>
            </a:blip>
            <a:srcRect l="19291" t="8233" r="18480" b="28934"/>
            <a:stretch/>
          </p:blipFill>
          <p:spPr>
            <a:xfrm>
              <a:off x="3410097" y="7695335"/>
              <a:ext cx="640080" cy="644774"/>
            </a:xfrm>
            <a:prstGeom prst="rect">
              <a:avLst/>
            </a:prstGeom>
          </p:spPr>
        </p:pic>
        <p:pic>
          <p:nvPicPr>
            <p:cNvPr id="33" name="Picture 32"/>
            <p:cNvPicPr>
              <a:picLocks noChangeAspect="1"/>
            </p:cNvPicPr>
            <p:nvPr/>
          </p:nvPicPr>
          <p:blipFill rotWithShape="1">
            <a:blip r:embed="rId28">
              <a:extLst>
                <a:ext uri="{28A0092B-C50C-407E-A947-70E740481C1C}">
                  <a14:useLocalDpi xmlns:a14="http://schemas.microsoft.com/office/drawing/2010/main" val="0"/>
                </a:ext>
              </a:extLst>
            </a:blip>
            <a:srcRect l="19291" t="72607" r="18480" b="11045"/>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a:extLst>
              <a:ext uri="{28A0092B-C50C-407E-A947-70E740481C1C}">
                <a14:useLocalDpi xmlns:a14="http://schemas.microsoft.com/office/drawing/2010/main" val="0"/>
              </a:ext>
            </a:extLst>
          </a:blip>
          <a:srcRect t="38631" b="38001"/>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40506" y="5174165"/>
            <a:ext cx="2747809" cy="1772592"/>
          </a:xfrm>
          <a:prstGeom prst="rect">
            <a:avLst/>
          </a:prstGeom>
        </p:spPr>
      </p:pic>
      <p:sp>
        <p:nvSpPr>
          <p:cNvPr id="2" name="Title 1"/>
          <p:cNvSpPr>
            <a:spLocks noGrp="1"/>
          </p:cNvSpPr>
          <p:nvPr>
            <p:ph type="title"/>
          </p:nvPr>
        </p:nvSpPr>
        <p:spPr/>
        <p:txBody>
          <a:bodyPr/>
          <a:lstStyle/>
          <a:p>
            <a:r>
              <a:rPr lang="en-US"/>
              <a:t>Visual Studio Online: DevOps</a:t>
            </a:r>
            <a:endParaRPr lang="en-US" dirty="0"/>
          </a:p>
        </p:txBody>
      </p:sp>
      <p:sp>
        <p:nvSpPr>
          <p:cNvPr id="52" name="Right Arrow 51"/>
          <p:cNvSpPr/>
          <p:nvPr/>
        </p:nvSpPr>
        <p:spPr>
          <a:xfrm>
            <a:off x="3234598" y="2300660"/>
            <a:ext cx="1611812"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3" name="Right Arrow 52"/>
          <p:cNvSpPr/>
          <p:nvPr/>
        </p:nvSpPr>
        <p:spPr>
          <a:xfrm>
            <a:off x="5582405" y="2300660"/>
            <a:ext cx="1646654"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4" name="Right Arrow 53"/>
          <p:cNvSpPr/>
          <p:nvPr/>
        </p:nvSpPr>
        <p:spPr>
          <a:xfrm>
            <a:off x="7965054" y="2300660"/>
            <a:ext cx="1025835"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6" name="TextBox 55"/>
          <p:cNvSpPr txBox="1"/>
          <p:nvPr/>
        </p:nvSpPr>
        <p:spPr>
          <a:xfrm>
            <a:off x="1606387"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solidFill>
                  <a:schemeClr val="tx2"/>
                </a:solidFill>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672882" y="1666922"/>
            <a:ext cx="2467200" cy="310436"/>
          </a:xfrm>
          <a:prstGeom prst="rect">
            <a:avLst/>
          </a:prstGeom>
        </p:spPr>
        <p:txBody>
          <a:bodyPr vert="horz" wrap="square" lIns="91403" tIns="91403" rIns="91403" bIns="91403" rtlCol="0" anchor="t">
            <a:noAutofit/>
          </a:bodyPr>
          <a:lstStyle/>
          <a:p>
            <a:pPr marL="233249" indent="-233249" algn="ctr" defTabSz="896386">
              <a:defRPr/>
            </a:pPr>
            <a:r>
              <a:rPr lang="en-US" sz="1400" kern="0" dirty="0">
                <a:solidFill>
                  <a:schemeClr val="tx2"/>
                </a:solidFill>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302665"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solidFill>
                  <a:schemeClr val="tx2"/>
                </a:solidFill>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8824886" y="1666922"/>
            <a:ext cx="2048438" cy="379301"/>
          </a:xfrm>
          <a:prstGeom prst="rect">
            <a:avLst/>
          </a:prstGeom>
        </p:spPr>
        <p:txBody>
          <a:bodyPr vert="horz" wrap="square" lIns="91403" tIns="91403" rIns="91403" bIns="91403" rtlCol="0" anchor="t">
            <a:noAutofit/>
          </a:bodyPr>
          <a:lstStyle/>
          <a:p>
            <a:pPr marL="233249" indent="-233249" algn="ctr" defTabSz="896386">
              <a:defRPr/>
            </a:pPr>
            <a:r>
              <a:rPr lang="en-US" sz="1400" kern="0" dirty="0">
                <a:solidFill>
                  <a:schemeClr val="tx2"/>
                </a:soli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78916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4" name="Rounded Rectangle 63"/>
          <p:cNvSpPr/>
          <p:nvPr/>
        </p:nvSpPr>
        <p:spPr>
          <a:xfrm>
            <a:off x="4155527"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5" name="Rounded Rectangle 64"/>
          <p:cNvSpPr/>
          <p:nvPr/>
        </p:nvSpPr>
        <p:spPr>
          <a:xfrm>
            <a:off x="652189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dirty="0">
              <a:solidFill>
                <a:srgbClr val="FFFFFF"/>
              </a:solidFill>
              <a:latin typeface="Segoe UI"/>
            </a:endParaRPr>
          </a:p>
        </p:txBody>
      </p:sp>
      <p:sp>
        <p:nvSpPr>
          <p:cNvPr id="68" name="Bent Arrow 67"/>
          <p:cNvSpPr/>
          <p:nvPr/>
        </p:nvSpPr>
        <p:spPr>
          <a:xfrm rot="10800000">
            <a:off x="4095376" y="4000353"/>
            <a:ext cx="6120573" cy="176690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pic>
        <p:nvPicPr>
          <p:cNvPr id="69" name="Picture 68"/>
          <p:cNvPicPr>
            <a:picLocks noChangeAspect="1"/>
          </p:cNvPicPr>
          <p:nvPr/>
        </p:nvPicPr>
        <p:blipFill>
          <a:blip r:embed="rId3"/>
          <a:stretch>
            <a:fillRect/>
          </a:stretch>
        </p:blipFill>
        <p:spPr>
          <a:xfrm>
            <a:off x="6120805" y="4630227"/>
            <a:ext cx="2069714" cy="1506375"/>
          </a:xfrm>
          <a:prstGeom prst="rect">
            <a:avLst/>
          </a:prstGeom>
        </p:spPr>
      </p:pic>
      <p:pic>
        <p:nvPicPr>
          <p:cNvPr id="70" name="Picture 69"/>
          <p:cNvPicPr>
            <a:picLocks noChangeAspect="1"/>
          </p:cNvPicPr>
          <p:nvPr/>
        </p:nvPicPr>
        <p:blipFill>
          <a:blip r:embed="rId4"/>
          <a:stretch>
            <a:fillRect/>
          </a:stretch>
        </p:blipFill>
        <p:spPr>
          <a:xfrm>
            <a:off x="4331905" y="2351610"/>
            <a:ext cx="1130597" cy="944265"/>
          </a:xfrm>
          <a:prstGeom prst="rect">
            <a:avLst/>
          </a:prstGeom>
        </p:spPr>
      </p:pic>
      <p:grpSp>
        <p:nvGrpSpPr>
          <p:cNvPr id="72" name="Group 71"/>
          <p:cNvGrpSpPr/>
          <p:nvPr/>
        </p:nvGrpSpPr>
        <p:grpSpPr>
          <a:xfrm>
            <a:off x="1860125" y="2405162"/>
            <a:ext cx="1026269" cy="1115512"/>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619379" y="6136603"/>
            <a:ext cx="3288931" cy="661271"/>
          </a:xfrm>
          <a:prstGeom prst="rect">
            <a:avLst/>
          </a:prstGeom>
        </p:spPr>
        <p:txBody>
          <a:bodyPr vert="horz" wrap="square" lIns="91403" tIns="91403" rIns="91403" bIns="91403" rtlCol="0" anchor="t">
            <a:noAutofit/>
          </a:bodyPr>
          <a:lstStyle/>
          <a:p>
            <a:pPr algn="ctr" defTabSz="896386">
              <a:defRPr/>
            </a:pPr>
            <a:r>
              <a:rPr lang="en-US" sz="1400" kern="0" dirty="0">
                <a:solidFill>
                  <a:schemeClr val="tx2"/>
                </a:solidFill>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78568" y="4723361"/>
            <a:ext cx="1249801" cy="320892"/>
          </a:xfrm>
          <a:prstGeom prst="rect">
            <a:avLst/>
          </a:prstGeom>
        </p:spPr>
        <p:txBody>
          <a:bodyPr vert="horz" wrap="square" lIns="91403" tIns="91403" rIns="91403" bIns="91403" rtlCol="0" anchor="t">
            <a:noAutofit/>
          </a:bodyPr>
          <a:lstStyle/>
          <a:p>
            <a:pPr defTabSz="896386">
              <a:defRPr/>
            </a:pPr>
            <a:r>
              <a:rPr lang="en-US" sz="1400" kern="0" dirty="0">
                <a:solidFill>
                  <a:schemeClr val="tx2"/>
                </a:solidFill>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125713" y="3879197"/>
            <a:ext cx="1914585" cy="1183761"/>
          </a:xfrm>
          <a:prstGeom prst="rect">
            <a:avLst/>
          </a:prstGeom>
        </p:spPr>
      </p:pic>
      <p:sp>
        <p:nvSpPr>
          <p:cNvPr id="95" name="Rounded Rectangle 94"/>
          <p:cNvSpPr/>
          <p:nvPr/>
        </p:nvSpPr>
        <p:spPr>
          <a:xfrm>
            <a:off x="9120389"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94" name="TextBox 93"/>
          <p:cNvSpPr txBox="1"/>
          <p:nvPr/>
        </p:nvSpPr>
        <p:spPr>
          <a:xfrm>
            <a:off x="9560117" y="4280096"/>
            <a:ext cx="112342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96" name="Picture 95"/>
          <p:cNvPicPr>
            <a:picLocks noChangeAspect="1"/>
          </p:cNvPicPr>
          <p:nvPr/>
        </p:nvPicPr>
        <p:blipFill>
          <a:blip r:embed="rId8"/>
          <a:stretch>
            <a:fillRect/>
          </a:stretch>
        </p:blipFill>
        <p:spPr>
          <a:xfrm>
            <a:off x="9470129" y="2490953"/>
            <a:ext cx="784424" cy="610355"/>
          </a:xfrm>
          <a:prstGeom prst="rect">
            <a:avLst/>
          </a:prstGeom>
        </p:spPr>
      </p:pic>
      <p:cxnSp>
        <p:nvCxnSpPr>
          <p:cNvPr id="7" name="Straight Arrow Connector 6"/>
          <p:cNvCxnSpPr/>
          <p:nvPr/>
        </p:nvCxnSpPr>
        <p:spPr>
          <a:xfrm flipV="1">
            <a:off x="2522830" y="3768273"/>
            <a:ext cx="0" cy="148234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31798" y="4170681"/>
            <a:ext cx="599975" cy="625686"/>
          </a:xfrm>
          <a:prstGeom prst="rect">
            <a:avLst/>
          </a:prstGeom>
        </p:spPr>
      </p:pic>
      <p:sp>
        <p:nvSpPr>
          <p:cNvPr id="44" name="TextBox 43"/>
          <p:cNvSpPr txBox="1"/>
          <p:nvPr/>
        </p:nvSpPr>
        <p:spPr>
          <a:xfrm>
            <a:off x="2842467" y="4729070"/>
            <a:ext cx="1613074" cy="380139"/>
          </a:xfrm>
          <a:prstGeom prst="rect">
            <a:avLst/>
          </a:prstGeom>
        </p:spPr>
        <p:txBody>
          <a:bodyPr vert="horz" wrap="square" lIns="91403" tIns="91403" rIns="91403" bIns="91403" rtlCol="0" anchor="t">
            <a:noAutofit/>
          </a:bodyPr>
          <a:lstStyle/>
          <a:p>
            <a:pPr defTabSz="896386">
              <a:defRPr/>
            </a:pPr>
            <a:r>
              <a:rPr lang="en-US" sz="1400" kern="0" dirty="0">
                <a:solidFill>
                  <a:schemeClr val="tx2"/>
                </a:solidFill>
                <a:latin typeface="Segoe UI Semibold" panose="020B0702040204020203" pitchFamily="34" charset="0"/>
                <a:ea typeface="Segoe UI" pitchFamily="34" charset="0"/>
                <a:cs typeface="Segoe UI Semibold" panose="020B0702040204020203" pitchFamily="34" charset="0"/>
              </a:rPr>
              <a:t>Eclipse / </a:t>
            </a:r>
            <a:r>
              <a:rPr lang="en-US" sz="1400" kern="0" dirty="0" err="1">
                <a:solidFill>
                  <a:schemeClr val="tx2"/>
                </a:solidFill>
                <a:latin typeface="Segoe UI Semibold" panose="020B0702040204020203" pitchFamily="34" charset="0"/>
                <a:ea typeface="Segoe UI" pitchFamily="34" charset="0"/>
                <a:cs typeface="Segoe UI Semibold" panose="020B0702040204020203" pitchFamily="34" charset="0"/>
              </a:rPr>
              <a:t>XCode</a:t>
            </a:r>
            <a:endParaRPr lang="en-US" sz="1400" kern="0" dirty="0">
              <a:solidFill>
                <a:schemeClr val="tx2"/>
              </a:solidFill>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754727" y="2332236"/>
            <a:ext cx="984954" cy="983013"/>
          </a:xfrm>
          <a:prstGeom prst="rect">
            <a:avLst/>
          </a:prstGeom>
        </p:spPr>
      </p:pic>
    </p:spTree>
    <p:extLst>
      <p:ext uri="{BB962C8B-B14F-4D97-AF65-F5344CB8AC3E}">
        <p14:creationId xmlns:p14="http://schemas.microsoft.com/office/powerpoint/2010/main" val="38320341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3265"/>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27194"/>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a:t>Build apps faster and easier</a:t>
            </a:r>
            <a:endParaRPr lang="en-US" dirty="0"/>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738664"/>
            </a:xfrm>
            <a:prstGeom prst="rect">
              <a:avLst/>
            </a:prstGeom>
            <a:noFill/>
          </p:spPr>
          <p:txBody>
            <a:bodyPr wrap="square" lIns="627497" tIns="143428" rIns="179285" bIns="143428" rtlCol="0">
              <a:spAutoFit/>
            </a:bodyPr>
            <a:lstStyle/>
            <a:p>
              <a:pPr algn="ct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sp>
          <p:nvSpPr>
            <p:cNvPr id="117" name="TextBox 116"/>
            <p:cNvSpPr txBox="1"/>
            <p:nvPr/>
          </p:nvSpPr>
          <p:spPr>
            <a:xfrm>
              <a:off x="2273752" y="5990186"/>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nvGrpSpPr>
          <p:cNvPr id="12" name="Group 11"/>
          <p:cNvGrpSpPr/>
          <p:nvPr/>
        </p:nvGrpSpPr>
        <p:grpSpPr>
          <a:xfrm>
            <a:off x="269238" y="1636145"/>
            <a:ext cx="4452154" cy="3007246"/>
            <a:chOff x="274636" y="1668456"/>
            <a:chExt cx="4541429" cy="3067548"/>
          </a:xfrm>
        </p:grpSpPr>
        <p:sp>
          <p:nvSpPr>
            <p:cNvPr id="9" name="Rectangle 8"/>
            <p:cNvSpPr/>
            <p:nvPr/>
          </p:nvSpPr>
          <p:spPr bwMode="auto">
            <a:xfrm>
              <a:off x="274638" y="1668456"/>
              <a:ext cx="3931920" cy="306754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sp>
          <p:nvSpPr>
            <p:cNvPr id="88" name="TextBox 87"/>
            <p:cNvSpPr txBox="1"/>
            <p:nvPr/>
          </p:nvSpPr>
          <p:spPr>
            <a:xfrm>
              <a:off x="274636"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112" name="TextBox 111"/>
            <p:cNvSpPr txBox="1"/>
            <p:nvPr/>
          </p:nvSpPr>
          <p:spPr>
            <a:xfrm>
              <a:off x="2095746" y="3411653"/>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grpSp>
          <p:nvGrpSpPr>
            <p:cNvPr id="72" name="Group 71"/>
            <p:cNvGrpSpPr>
              <a:grpSpLocks noChangeAspect="1"/>
            </p:cNvGrpSpPr>
            <p:nvPr/>
          </p:nvGrpSpPr>
          <p:grpSpPr>
            <a:xfrm>
              <a:off x="2307606" y="2780894"/>
              <a:ext cx="253224" cy="254837"/>
              <a:chOff x="6512990" y="1747047"/>
              <a:chExt cx="1235956" cy="1270956"/>
            </a:xfrm>
            <a:solidFill>
              <a:schemeClr val="tx1"/>
            </a:solidFill>
          </p:grpSpPr>
          <p:sp>
            <p:nvSpPr>
              <p:cNvPr id="73" name="Rectangle 33"/>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a:gradFill>
                    <a:gsLst>
                      <a:gs pos="83772">
                        <a:schemeClr val="tx1"/>
                      </a:gs>
                      <a:gs pos="42857">
                        <a:schemeClr val="tx1"/>
                      </a:gs>
                    </a:gsLst>
                    <a:lin ang="5400000" scaled="0"/>
                  </a:gradFill>
                  <a:latin typeface="+mj-lt"/>
                </a:endParaRPr>
              </a:p>
            </p:txBody>
          </p:sp>
        </p:grpSp>
        <p:sp>
          <p:nvSpPr>
            <p:cNvPr id="113" name="Freeform 699"/>
            <p:cNvSpPr>
              <a:spLocks noChangeAspect="1" noEditPoints="1"/>
            </p:cNvSpPr>
            <p:nvPr/>
          </p:nvSpPr>
          <p:spPr bwMode="auto">
            <a:xfrm>
              <a:off x="456445" y="2775906"/>
              <a:ext cx="271980" cy="271980"/>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4" name="Freeform 10"/>
            <p:cNvSpPr>
              <a:spLocks noChangeAspect="1"/>
            </p:cNvSpPr>
            <p:nvPr/>
          </p:nvSpPr>
          <p:spPr bwMode="auto">
            <a:xfrm>
              <a:off x="2335745" y="3633751"/>
              <a:ext cx="158161" cy="267460"/>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a:gradFill>
                  <a:gsLst>
                    <a:gs pos="83772">
                      <a:schemeClr val="tx1"/>
                    </a:gs>
                    <a:gs pos="42857">
                      <a:schemeClr val="tx1"/>
                    </a:gs>
                  </a:gsLst>
                  <a:lin ang="5400000" scaled="0"/>
                </a:gradFill>
              </a:endParaRPr>
            </a:p>
          </p:txBody>
        </p:sp>
        <p:sp>
          <p:nvSpPr>
            <p:cNvPr id="115" name="Freeform 5"/>
            <p:cNvSpPr>
              <a:spLocks noChangeAspect="1" noEditPoints="1"/>
            </p:cNvSpPr>
            <p:nvPr/>
          </p:nvSpPr>
          <p:spPr bwMode="auto">
            <a:xfrm>
              <a:off x="456445" y="3662236"/>
              <a:ext cx="332176" cy="21049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a:gradFill>
                  <a:gsLst>
                    <a:gs pos="83772">
                      <a:schemeClr val="tx1"/>
                    </a:gs>
                    <a:gs pos="42857">
                      <a:schemeClr val="tx1"/>
                    </a:gs>
                  </a:gsLst>
                  <a:lin ang="5400000" scaled="0"/>
                </a:gradFill>
              </a:endParaRPr>
            </a:p>
          </p:txBody>
        </p:sp>
        <p:sp>
          <p:nvSpPr>
            <p:cNvPr id="40" name="TextBox 39"/>
            <p:cNvSpPr txBox="1"/>
            <p:nvPr/>
          </p:nvSpPr>
          <p:spPr>
            <a:xfrm>
              <a:off x="2077002"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sp>
          <p:nvSpPr>
            <p:cNvPr id="42" name="TextBox 41"/>
            <p:cNvSpPr txBox="1"/>
            <p:nvPr/>
          </p:nvSpPr>
          <p:spPr>
            <a:xfrm>
              <a:off x="274636" y="3522453"/>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00" fill="hold"/>
                                        <p:tgtEl>
                                          <p:spTgt spid="14"/>
                                        </p:tgtEl>
                                        <p:attrNameLst>
                                          <p:attrName>ppt_x</p:attrName>
                                        </p:attrNameLst>
                                      </p:cBhvr>
                                      <p:tavLst>
                                        <p:tav tm="0">
                                          <p:val>
                                            <p:strVal val="1+#ppt_w/2"/>
                                          </p:val>
                                        </p:tav>
                                        <p:tav tm="100000">
                                          <p:val>
                                            <p:strVal val="#ppt_x"/>
                                          </p:val>
                                        </p:tav>
                                      </p:tavLst>
                                    </p:anim>
                                    <p:anim calcmode="lin" valueType="num">
                                      <p:cBhvr additive="base">
                                        <p:cTn id="12" dur="8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00" fill="hold"/>
                                        <p:tgtEl>
                                          <p:spTgt spid="5"/>
                                        </p:tgtEl>
                                        <p:attrNameLst>
                                          <p:attrName>ppt_x</p:attrName>
                                        </p:attrNameLst>
                                      </p:cBhvr>
                                      <p:tavLst>
                                        <p:tav tm="0">
                                          <p:val>
                                            <p:strVal val="1+#ppt_w/2"/>
                                          </p:val>
                                        </p:tav>
                                        <p:tav tm="100000">
                                          <p:val>
                                            <p:strVal val="#ppt_x"/>
                                          </p:val>
                                        </p:tav>
                                      </p:tavLst>
                                    </p:anim>
                                    <p:anim calcmode="lin" valueType="num">
                                      <p:cBhvr additive="base">
                                        <p:cTn id="16" dur="8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Online</a:t>
            </a:r>
            <a:endParaRPr lang="en-US" dirty="0"/>
          </a:p>
        </p:txBody>
      </p:sp>
      <p:sp>
        <p:nvSpPr>
          <p:cNvPr id="52" name="Right Arrow 51"/>
          <p:cNvSpPr/>
          <p:nvPr/>
        </p:nvSpPr>
        <p:spPr>
          <a:xfrm>
            <a:off x="3234598" y="2300660"/>
            <a:ext cx="1611812"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3" name="Right Arrow 52"/>
          <p:cNvSpPr/>
          <p:nvPr/>
        </p:nvSpPr>
        <p:spPr>
          <a:xfrm>
            <a:off x="5582405" y="2300660"/>
            <a:ext cx="1646654"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4" name="Right Arrow 53"/>
          <p:cNvSpPr/>
          <p:nvPr/>
        </p:nvSpPr>
        <p:spPr>
          <a:xfrm>
            <a:off x="7965054" y="2300660"/>
            <a:ext cx="1025835"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6" name="TextBox 55"/>
          <p:cNvSpPr txBox="1"/>
          <p:nvPr/>
        </p:nvSpPr>
        <p:spPr>
          <a:xfrm>
            <a:off x="1606387"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672882" y="1666922"/>
            <a:ext cx="2467200" cy="310436"/>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302665"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8824886" y="1666922"/>
            <a:ext cx="2048438" cy="379301"/>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78916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4" name="Rounded Rectangle 63"/>
          <p:cNvSpPr/>
          <p:nvPr/>
        </p:nvSpPr>
        <p:spPr>
          <a:xfrm>
            <a:off x="4155527"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5" name="Rounded Rectangle 64"/>
          <p:cNvSpPr/>
          <p:nvPr/>
        </p:nvSpPr>
        <p:spPr>
          <a:xfrm>
            <a:off x="652189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dirty="0">
              <a:solidFill>
                <a:srgbClr val="FFFFFF"/>
              </a:solidFill>
              <a:latin typeface="Segoe UI"/>
            </a:endParaRPr>
          </a:p>
        </p:txBody>
      </p:sp>
      <p:sp>
        <p:nvSpPr>
          <p:cNvPr id="68" name="Bent Arrow 67"/>
          <p:cNvSpPr/>
          <p:nvPr/>
        </p:nvSpPr>
        <p:spPr>
          <a:xfrm rot="10800000">
            <a:off x="4095376" y="4000353"/>
            <a:ext cx="6120573" cy="176690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pic>
        <p:nvPicPr>
          <p:cNvPr id="69" name="Picture 68"/>
          <p:cNvPicPr>
            <a:picLocks noChangeAspect="1"/>
          </p:cNvPicPr>
          <p:nvPr/>
        </p:nvPicPr>
        <p:blipFill>
          <a:blip r:embed="rId2"/>
          <a:stretch>
            <a:fillRect/>
          </a:stretch>
        </p:blipFill>
        <p:spPr>
          <a:xfrm>
            <a:off x="6120805" y="4630227"/>
            <a:ext cx="2069714" cy="1506375"/>
          </a:xfrm>
          <a:prstGeom prst="rect">
            <a:avLst/>
          </a:prstGeom>
        </p:spPr>
      </p:pic>
      <p:pic>
        <p:nvPicPr>
          <p:cNvPr id="70" name="Picture 69"/>
          <p:cNvPicPr>
            <a:picLocks noChangeAspect="1"/>
          </p:cNvPicPr>
          <p:nvPr/>
        </p:nvPicPr>
        <p:blipFill>
          <a:blip r:embed="rId3"/>
          <a:stretch>
            <a:fillRect/>
          </a:stretch>
        </p:blipFill>
        <p:spPr>
          <a:xfrm>
            <a:off x="4331905" y="2351610"/>
            <a:ext cx="1130597" cy="944265"/>
          </a:xfrm>
          <a:prstGeom prst="rect">
            <a:avLst/>
          </a:prstGeom>
        </p:spPr>
      </p:pic>
      <p:grpSp>
        <p:nvGrpSpPr>
          <p:cNvPr id="72" name="Group 71"/>
          <p:cNvGrpSpPr/>
          <p:nvPr/>
        </p:nvGrpSpPr>
        <p:grpSpPr>
          <a:xfrm>
            <a:off x="1860125" y="2405162"/>
            <a:ext cx="1026269" cy="1115512"/>
            <a:chOff x="1523922" y="2094289"/>
            <a:chExt cx="1106696" cy="1207151"/>
          </a:xfrm>
        </p:grpSpPr>
        <p:pic>
          <p:nvPicPr>
            <p:cNvPr id="81" name="Picture 80"/>
            <p:cNvPicPr>
              <a:picLocks noChangeAspect="1"/>
            </p:cNvPicPr>
            <p:nvPr/>
          </p:nvPicPr>
          <p:blipFill>
            <a:blip r:embed="rId4"/>
            <a:stretch>
              <a:fillRect/>
            </a:stretch>
          </p:blipFill>
          <p:spPr>
            <a:xfrm>
              <a:off x="1523922" y="2666999"/>
              <a:ext cx="455690" cy="634441"/>
            </a:xfrm>
            <a:prstGeom prst="rect">
              <a:avLst/>
            </a:prstGeom>
          </p:spPr>
        </p:pic>
        <p:pic>
          <p:nvPicPr>
            <p:cNvPr id="82" name="Picture 81"/>
            <p:cNvPicPr>
              <a:picLocks noChangeAspect="1"/>
            </p:cNvPicPr>
            <p:nvPr/>
          </p:nvPicPr>
          <p:blipFill>
            <a:blip r:embed="rId5"/>
            <a:stretch>
              <a:fillRect/>
            </a:stretch>
          </p:blipFill>
          <p:spPr>
            <a:xfrm>
              <a:off x="1903412" y="2094289"/>
              <a:ext cx="727206" cy="725111"/>
            </a:xfrm>
            <a:prstGeom prst="rect">
              <a:avLst/>
            </a:prstGeom>
          </p:spPr>
        </p:pic>
      </p:grpSp>
      <p:sp>
        <p:nvSpPr>
          <p:cNvPr id="75" name="TextBox 74"/>
          <p:cNvSpPr txBox="1"/>
          <p:nvPr/>
        </p:nvSpPr>
        <p:spPr>
          <a:xfrm>
            <a:off x="5619379" y="6136603"/>
            <a:ext cx="3288931" cy="661271"/>
          </a:xfrm>
          <a:prstGeom prst="rect">
            <a:avLst/>
          </a:prstGeom>
        </p:spPr>
        <p:txBody>
          <a:bodyPr vert="horz" wrap="square" lIns="91403" tIns="91403" rIns="91403" bIns="91403" rtlCol="0" anchor="t">
            <a:noAutofit/>
          </a:bodyPr>
          <a:lstStyle/>
          <a:p>
            <a:pPr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78568" y="4723361"/>
            <a:ext cx="1249801" cy="320892"/>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6"/>
          <a:stretch>
            <a:fillRect/>
          </a:stretch>
        </p:blipFill>
        <p:spPr>
          <a:xfrm>
            <a:off x="9125713" y="3879197"/>
            <a:ext cx="1914585" cy="1183761"/>
          </a:xfrm>
          <a:prstGeom prst="rect">
            <a:avLst/>
          </a:prstGeom>
        </p:spPr>
      </p:pic>
      <p:sp>
        <p:nvSpPr>
          <p:cNvPr id="95" name="Rounded Rectangle 94"/>
          <p:cNvSpPr/>
          <p:nvPr/>
        </p:nvSpPr>
        <p:spPr>
          <a:xfrm>
            <a:off x="9120389"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94" name="TextBox 93"/>
          <p:cNvSpPr txBox="1"/>
          <p:nvPr/>
        </p:nvSpPr>
        <p:spPr>
          <a:xfrm>
            <a:off x="9560117" y="4280096"/>
            <a:ext cx="112342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96" name="Picture 95"/>
          <p:cNvPicPr>
            <a:picLocks noChangeAspect="1"/>
          </p:cNvPicPr>
          <p:nvPr/>
        </p:nvPicPr>
        <p:blipFill>
          <a:blip r:embed="rId7"/>
          <a:stretch>
            <a:fillRect/>
          </a:stretch>
        </p:blipFill>
        <p:spPr>
          <a:xfrm>
            <a:off x="9470129" y="2490953"/>
            <a:ext cx="784424" cy="610355"/>
          </a:xfrm>
          <a:prstGeom prst="rect">
            <a:avLst/>
          </a:prstGeom>
        </p:spPr>
      </p:pic>
      <p:cxnSp>
        <p:nvCxnSpPr>
          <p:cNvPr id="7" name="Straight Arrow Connector 6"/>
          <p:cNvCxnSpPr/>
          <p:nvPr/>
        </p:nvCxnSpPr>
        <p:spPr>
          <a:xfrm flipV="1">
            <a:off x="2522830" y="3768273"/>
            <a:ext cx="0" cy="148234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8"/>
          <a:stretch>
            <a:fillRect/>
          </a:stretch>
        </p:blipFill>
        <p:spPr>
          <a:xfrm>
            <a:off x="2231798" y="4825065"/>
            <a:ext cx="599975" cy="625686"/>
          </a:xfrm>
          <a:prstGeom prst="rect">
            <a:avLst/>
          </a:prstGeom>
        </p:spPr>
      </p:pic>
      <p:sp>
        <p:nvSpPr>
          <p:cNvPr id="44" name="TextBox 43"/>
          <p:cNvSpPr txBox="1"/>
          <p:nvPr/>
        </p:nvSpPr>
        <p:spPr>
          <a:xfrm>
            <a:off x="2842467" y="4729070"/>
            <a:ext cx="1613074" cy="380139"/>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 / </a:t>
            </a:r>
            <a:r>
              <a:rPr lang="en-US"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XCode</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754727" y="2332236"/>
            <a:ext cx="984954" cy="983013"/>
          </a:xfrm>
          <a:prstGeom prst="rect">
            <a:avLst/>
          </a:prstGeom>
        </p:spPr>
      </p:pic>
      <p:sp>
        <p:nvSpPr>
          <p:cNvPr id="34" name="Rectangle 33"/>
          <p:cNvSpPr/>
          <p:nvPr/>
        </p:nvSpPr>
        <p:spPr bwMode="auto">
          <a:xfrm>
            <a:off x="3286893" y="1692464"/>
            <a:ext cx="2366918" cy="2117457"/>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653811" y="1692464"/>
            <a:ext cx="2366918" cy="2117457"/>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4758" y="1448039"/>
            <a:ext cx="9251980" cy="5019200"/>
          </a:xfrm>
          <a:prstGeom prst="rect">
            <a:avLst/>
          </a:prstGeom>
        </p:spPr>
      </p:pic>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6415" y="1117403"/>
            <a:ext cx="9251980" cy="5019200"/>
          </a:xfrm>
          <a:prstGeom prst="rect">
            <a:avLst/>
          </a:prstGeom>
        </p:spPr>
      </p:pic>
    </p:spTree>
    <p:extLst>
      <p:ext uri="{BB962C8B-B14F-4D97-AF65-F5344CB8AC3E}">
        <p14:creationId xmlns:p14="http://schemas.microsoft.com/office/powerpoint/2010/main" val="24456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Course Agenda</a:t>
            </a:r>
            <a:endParaRPr lang="en-US" dirty="0"/>
          </a:p>
        </p:txBody>
      </p:sp>
      <p:graphicFrame>
        <p:nvGraphicFramePr>
          <p:cNvPr id="11" name="Diagram 10"/>
          <p:cNvGraphicFramePr/>
          <p:nvPr>
            <p:extLst>
              <p:ext uri="{D42A27DB-BD31-4B8C-83A1-F6EECF244321}">
                <p14:modId xmlns:p14="http://schemas.microsoft.com/office/powerpoint/2010/main" val="3912447975"/>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5550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40506" y="5174165"/>
            <a:ext cx="2747809" cy="1772592"/>
          </a:xfrm>
          <a:prstGeom prst="rect">
            <a:avLst/>
          </a:prstGeom>
        </p:spPr>
      </p:pic>
      <p:sp>
        <p:nvSpPr>
          <p:cNvPr id="2" name="Title 1"/>
          <p:cNvSpPr>
            <a:spLocks noGrp="1"/>
          </p:cNvSpPr>
          <p:nvPr>
            <p:ph type="title"/>
          </p:nvPr>
        </p:nvSpPr>
        <p:spPr/>
        <p:txBody>
          <a:bodyPr/>
          <a:lstStyle/>
          <a:p>
            <a:r>
              <a:rPr lang="en-US"/>
              <a:t>Visual Studio Online: Build + Deploy</a:t>
            </a:r>
            <a:endParaRPr lang="en-US" dirty="0"/>
          </a:p>
        </p:txBody>
      </p:sp>
      <p:sp>
        <p:nvSpPr>
          <p:cNvPr id="52" name="Right Arrow 51"/>
          <p:cNvSpPr/>
          <p:nvPr/>
        </p:nvSpPr>
        <p:spPr>
          <a:xfrm>
            <a:off x="3234598" y="2300660"/>
            <a:ext cx="1611812"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3" name="Right Arrow 52"/>
          <p:cNvSpPr/>
          <p:nvPr/>
        </p:nvSpPr>
        <p:spPr>
          <a:xfrm>
            <a:off x="5582405" y="2300660"/>
            <a:ext cx="1646654"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4" name="Right Arrow 53"/>
          <p:cNvSpPr/>
          <p:nvPr/>
        </p:nvSpPr>
        <p:spPr>
          <a:xfrm>
            <a:off x="7965054" y="2300660"/>
            <a:ext cx="1025835"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6" name="TextBox 55"/>
          <p:cNvSpPr txBox="1"/>
          <p:nvPr/>
        </p:nvSpPr>
        <p:spPr>
          <a:xfrm>
            <a:off x="1606387"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672882" y="1666922"/>
            <a:ext cx="2467200" cy="310436"/>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302665"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8824886" y="1666922"/>
            <a:ext cx="2048438" cy="379301"/>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78916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4" name="Rounded Rectangle 63"/>
          <p:cNvSpPr/>
          <p:nvPr/>
        </p:nvSpPr>
        <p:spPr>
          <a:xfrm>
            <a:off x="4155527"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5" name="Rounded Rectangle 64"/>
          <p:cNvSpPr/>
          <p:nvPr/>
        </p:nvSpPr>
        <p:spPr>
          <a:xfrm>
            <a:off x="652189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dirty="0">
              <a:solidFill>
                <a:srgbClr val="FFFFFF"/>
              </a:solidFill>
              <a:latin typeface="Segoe UI"/>
            </a:endParaRPr>
          </a:p>
        </p:txBody>
      </p:sp>
      <p:sp>
        <p:nvSpPr>
          <p:cNvPr id="68" name="Bent Arrow 67"/>
          <p:cNvSpPr/>
          <p:nvPr/>
        </p:nvSpPr>
        <p:spPr>
          <a:xfrm rot="10800000">
            <a:off x="4095376" y="4000353"/>
            <a:ext cx="6120573" cy="176690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pic>
        <p:nvPicPr>
          <p:cNvPr id="69" name="Picture 68"/>
          <p:cNvPicPr>
            <a:picLocks noChangeAspect="1"/>
          </p:cNvPicPr>
          <p:nvPr/>
        </p:nvPicPr>
        <p:blipFill>
          <a:blip r:embed="rId3"/>
          <a:stretch>
            <a:fillRect/>
          </a:stretch>
        </p:blipFill>
        <p:spPr>
          <a:xfrm>
            <a:off x="6120805" y="4630227"/>
            <a:ext cx="2069714" cy="1506375"/>
          </a:xfrm>
          <a:prstGeom prst="rect">
            <a:avLst/>
          </a:prstGeom>
        </p:spPr>
      </p:pic>
      <p:pic>
        <p:nvPicPr>
          <p:cNvPr id="70" name="Picture 69"/>
          <p:cNvPicPr>
            <a:picLocks noChangeAspect="1"/>
          </p:cNvPicPr>
          <p:nvPr/>
        </p:nvPicPr>
        <p:blipFill>
          <a:blip r:embed="rId4"/>
          <a:stretch>
            <a:fillRect/>
          </a:stretch>
        </p:blipFill>
        <p:spPr>
          <a:xfrm>
            <a:off x="4331905" y="2351610"/>
            <a:ext cx="1130597" cy="944265"/>
          </a:xfrm>
          <a:prstGeom prst="rect">
            <a:avLst/>
          </a:prstGeom>
        </p:spPr>
      </p:pic>
      <p:grpSp>
        <p:nvGrpSpPr>
          <p:cNvPr id="72" name="Group 71"/>
          <p:cNvGrpSpPr/>
          <p:nvPr/>
        </p:nvGrpSpPr>
        <p:grpSpPr>
          <a:xfrm>
            <a:off x="1860125" y="2405162"/>
            <a:ext cx="1026269" cy="1115512"/>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619379" y="6136603"/>
            <a:ext cx="3288931" cy="661271"/>
          </a:xfrm>
          <a:prstGeom prst="rect">
            <a:avLst/>
          </a:prstGeom>
        </p:spPr>
        <p:txBody>
          <a:bodyPr vert="horz" wrap="square" lIns="91403" tIns="91403" rIns="91403" bIns="91403" rtlCol="0" anchor="t">
            <a:noAutofit/>
          </a:bodyPr>
          <a:lstStyle/>
          <a:p>
            <a:pPr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78568" y="4723361"/>
            <a:ext cx="1249801" cy="320892"/>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125713" y="3879197"/>
            <a:ext cx="1914585" cy="1183761"/>
          </a:xfrm>
          <a:prstGeom prst="rect">
            <a:avLst/>
          </a:prstGeom>
        </p:spPr>
      </p:pic>
      <p:sp>
        <p:nvSpPr>
          <p:cNvPr id="95" name="Rounded Rectangle 94"/>
          <p:cNvSpPr/>
          <p:nvPr/>
        </p:nvSpPr>
        <p:spPr>
          <a:xfrm>
            <a:off x="9120389"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94" name="TextBox 93"/>
          <p:cNvSpPr txBox="1"/>
          <p:nvPr/>
        </p:nvSpPr>
        <p:spPr>
          <a:xfrm>
            <a:off x="9560117" y="4280096"/>
            <a:ext cx="112342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96" name="Picture 95"/>
          <p:cNvPicPr>
            <a:picLocks noChangeAspect="1"/>
          </p:cNvPicPr>
          <p:nvPr/>
        </p:nvPicPr>
        <p:blipFill>
          <a:blip r:embed="rId8"/>
          <a:stretch>
            <a:fillRect/>
          </a:stretch>
        </p:blipFill>
        <p:spPr>
          <a:xfrm>
            <a:off x="9470129" y="2490953"/>
            <a:ext cx="784424" cy="610355"/>
          </a:xfrm>
          <a:prstGeom prst="rect">
            <a:avLst/>
          </a:prstGeom>
        </p:spPr>
      </p:pic>
      <p:sp>
        <p:nvSpPr>
          <p:cNvPr id="3" name="Rectangle 2"/>
          <p:cNvSpPr/>
          <p:nvPr/>
        </p:nvSpPr>
        <p:spPr bwMode="auto">
          <a:xfrm>
            <a:off x="3950909" y="3822572"/>
            <a:ext cx="7088415" cy="270189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22830" y="3768273"/>
            <a:ext cx="0" cy="148234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42467" y="4729070"/>
            <a:ext cx="1613074" cy="380139"/>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 / </a:t>
            </a:r>
            <a:r>
              <a:rPr lang="en-US"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XCode</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754727" y="2332236"/>
            <a:ext cx="984954" cy="983013"/>
          </a:xfrm>
          <a:prstGeom prst="rect">
            <a:avLst/>
          </a:prstGeom>
        </p:spPr>
      </p:pic>
      <p:sp>
        <p:nvSpPr>
          <p:cNvPr id="35" name="Rectangle 34"/>
          <p:cNvSpPr/>
          <p:nvPr/>
        </p:nvSpPr>
        <p:spPr bwMode="auto">
          <a:xfrm>
            <a:off x="3287803" y="1692464"/>
            <a:ext cx="2375058" cy="2117457"/>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662861" y="1692464"/>
            <a:ext cx="5376464" cy="2117457"/>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31798" y="4170681"/>
            <a:ext cx="599975" cy="625686"/>
          </a:xfrm>
          <a:prstGeom prst="rect">
            <a:avLst/>
          </a:prstGeom>
        </p:spPr>
      </p:pic>
      <p:sp>
        <p:nvSpPr>
          <p:cNvPr id="39" name="Rectangle 38"/>
          <p:cNvSpPr/>
          <p:nvPr/>
        </p:nvSpPr>
        <p:spPr bwMode="auto">
          <a:xfrm>
            <a:off x="418645" y="1200476"/>
            <a:ext cx="11655078" cy="5648515"/>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24145" y="1372398"/>
            <a:ext cx="8923022" cy="5019200"/>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24146" y="1372398"/>
            <a:ext cx="8929041" cy="5022586"/>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24145" y="1372399"/>
            <a:ext cx="8902481" cy="5007645"/>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24146" y="1372398"/>
            <a:ext cx="8929041" cy="5022586"/>
          </a:xfrm>
          <a:prstGeom prst="rect">
            <a:avLst/>
          </a:prstGeom>
        </p:spPr>
      </p:pic>
    </p:spTree>
    <p:extLst>
      <p:ext uri="{BB962C8B-B14F-4D97-AF65-F5344CB8AC3E}">
        <p14:creationId xmlns:p14="http://schemas.microsoft.com/office/powerpoint/2010/main" val="1353224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Online: Load Testing</a:t>
            </a:r>
            <a:endParaRPr lang="en-US" dirty="0"/>
          </a:p>
        </p:txBody>
      </p:sp>
      <p:sp>
        <p:nvSpPr>
          <p:cNvPr id="52" name="Right Arrow 51"/>
          <p:cNvSpPr/>
          <p:nvPr/>
        </p:nvSpPr>
        <p:spPr>
          <a:xfrm>
            <a:off x="3234598" y="2300660"/>
            <a:ext cx="1611812"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3" name="Right Arrow 52"/>
          <p:cNvSpPr/>
          <p:nvPr/>
        </p:nvSpPr>
        <p:spPr>
          <a:xfrm>
            <a:off x="5582405" y="2300660"/>
            <a:ext cx="1646654"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4" name="Right Arrow 53"/>
          <p:cNvSpPr/>
          <p:nvPr/>
        </p:nvSpPr>
        <p:spPr>
          <a:xfrm>
            <a:off x="7965054" y="2300660"/>
            <a:ext cx="1025835"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6" name="TextBox 55"/>
          <p:cNvSpPr txBox="1"/>
          <p:nvPr/>
        </p:nvSpPr>
        <p:spPr>
          <a:xfrm>
            <a:off x="1606387"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672882" y="1666922"/>
            <a:ext cx="2467200" cy="310436"/>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302665"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8824886" y="1666922"/>
            <a:ext cx="2048438" cy="379301"/>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78916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4" name="Rounded Rectangle 63"/>
          <p:cNvSpPr/>
          <p:nvPr/>
        </p:nvSpPr>
        <p:spPr>
          <a:xfrm>
            <a:off x="4155527"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5" name="Rounded Rectangle 64"/>
          <p:cNvSpPr/>
          <p:nvPr/>
        </p:nvSpPr>
        <p:spPr>
          <a:xfrm>
            <a:off x="652189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dirty="0">
              <a:solidFill>
                <a:srgbClr val="FFFFFF"/>
              </a:solidFill>
              <a:latin typeface="Segoe UI"/>
            </a:endParaRPr>
          </a:p>
        </p:txBody>
      </p:sp>
      <p:sp>
        <p:nvSpPr>
          <p:cNvPr id="68" name="Bent Arrow 67"/>
          <p:cNvSpPr/>
          <p:nvPr/>
        </p:nvSpPr>
        <p:spPr>
          <a:xfrm rot="10800000">
            <a:off x="4095376" y="4000353"/>
            <a:ext cx="6120573" cy="176690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pic>
        <p:nvPicPr>
          <p:cNvPr id="69" name="Picture 68"/>
          <p:cNvPicPr>
            <a:picLocks noChangeAspect="1"/>
          </p:cNvPicPr>
          <p:nvPr/>
        </p:nvPicPr>
        <p:blipFill>
          <a:blip r:embed="rId2"/>
          <a:stretch>
            <a:fillRect/>
          </a:stretch>
        </p:blipFill>
        <p:spPr>
          <a:xfrm>
            <a:off x="6120805" y="4630227"/>
            <a:ext cx="2069714" cy="1506375"/>
          </a:xfrm>
          <a:prstGeom prst="rect">
            <a:avLst/>
          </a:prstGeom>
        </p:spPr>
      </p:pic>
      <p:pic>
        <p:nvPicPr>
          <p:cNvPr id="70" name="Picture 69"/>
          <p:cNvPicPr>
            <a:picLocks noChangeAspect="1"/>
          </p:cNvPicPr>
          <p:nvPr/>
        </p:nvPicPr>
        <p:blipFill>
          <a:blip r:embed="rId3"/>
          <a:stretch>
            <a:fillRect/>
          </a:stretch>
        </p:blipFill>
        <p:spPr>
          <a:xfrm>
            <a:off x="4331905" y="2351610"/>
            <a:ext cx="1130597" cy="944265"/>
          </a:xfrm>
          <a:prstGeom prst="rect">
            <a:avLst/>
          </a:prstGeom>
        </p:spPr>
      </p:pic>
      <p:grpSp>
        <p:nvGrpSpPr>
          <p:cNvPr id="72" name="Group 71"/>
          <p:cNvGrpSpPr/>
          <p:nvPr/>
        </p:nvGrpSpPr>
        <p:grpSpPr>
          <a:xfrm>
            <a:off x="1860125" y="2405162"/>
            <a:ext cx="1026269" cy="1115512"/>
            <a:chOff x="1523922" y="2094289"/>
            <a:chExt cx="1106696" cy="1207151"/>
          </a:xfrm>
        </p:grpSpPr>
        <p:pic>
          <p:nvPicPr>
            <p:cNvPr id="81" name="Picture 80"/>
            <p:cNvPicPr>
              <a:picLocks noChangeAspect="1"/>
            </p:cNvPicPr>
            <p:nvPr/>
          </p:nvPicPr>
          <p:blipFill>
            <a:blip r:embed="rId4"/>
            <a:stretch>
              <a:fillRect/>
            </a:stretch>
          </p:blipFill>
          <p:spPr>
            <a:xfrm>
              <a:off x="1523922" y="2666999"/>
              <a:ext cx="455690" cy="634441"/>
            </a:xfrm>
            <a:prstGeom prst="rect">
              <a:avLst/>
            </a:prstGeom>
          </p:spPr>
        </p:pic>
        <p:pic>
          <p:nvPicPr>
            <p:cNvPr id="82" name="Picture 81"/>
            <p:cNvPicPr>
              <a:picLocks noChangeAspect="1"/>
            </p:cNvPicPr>
            <p:nvPr/>
          </p:nvPicPr>
          <p:blipFill>
            <a:blip r:embed="rId5"/>
            <a:stretch>
              <a:fillRect/>
            </a:stretch>
          </p:blipFill>
          <p:spPr>
            <a:xfrm>
              <a:off x="1903412" y="2094289"/>
              <a:ext cx="727206" cy="725111"/>
            </a:xfrm>
            <a:prstGeom prst="rect">
              <a:avLst/>
            </a:prstGeom>
          </p:spPr>
        </p:pic>
      </p:grpSp>
      <p:sp>
        <p:nvSpPr>
          <p:cNvPr id="75" name="TextBox 74"/>
          <p:cNvSpPr txBox="1"/>
          <p:nvPr/>
        </p:nvSpPr>
        <p:spPr>
          <a:xfrm>
            <a:off x="5619379" y="6136603"/>
            <a:ext cx="3288931" cy="661271"/>
          </a:xfrm>
          <a:prstGeom prst="rect">
            <a:avLst/>
          </a:prstGeom>
        </p:spPr>
        <p:txBody>
          <a:bodyPr vert="horz" wrap="square" lIns="91403" tIns="91403" rIns="91403" bIns="91403" rtlCol="0" anchor="t">
            <a:noAutofit/>
          </a:bodyPr>
          <a:lstStyle/>
          <a:p>
            <a:pPr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78568" y="4723361"/>
            <a:ext cx="1249801" cy="320892"/>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6"/>
          <a:stretch>
            <a:fillRect/>
          </a:stretch>
        </p:blipFill>
        <p:spPr>
          <a:xfrm>
            <a:off x="9125713" y="3879197"/>
            <a:ext cx="1914585" cy="1183761"/>
          </a:xfrm>
          <a:prstGeom prst="rect">
            <a:avLst/>
          </a:prstGeom>
        </p:spPr>
      </p:pic>
      <p:sp>
        <p:nvSpPr>
          <p:cNvPr id="95" name="Rounded Rectangle 94"/>
          <p:cNvSpPr/>
          <p:nvPr/>
        </p:nvSpPr>
        <p:spPr>
          <a:xfrm>
            <a:off x="9120389"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94" name="TextBox 93"/>
          <p:cNvSpPr txBox="1"/>
          <p:nvPr/>
        </p:nvSpPr>
        <p:spPr>
          <a:xfrm>
            <a:off x="9560117" y="4280096"/>
            <a:ext cx="112342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96" name="Picture 95"/>
          <p:cNvPicPr>
            <a:picLocks noChangeAspect="1"/>
          </p:cNvPicPr>
          <p:nvPr/>
        </p:nvPicPr>
        <p:blipFill>
          <a:blip r:embed="rId7"/>
          <a:stretch>
            <a:fillRect/>
          </a:stretch>
        </p:blipFill>
        <p:spPr>
          <a:xfrm>
            <a:off x="9470129" y="2490953"/>
            <a:ext cx="784424" cy="610355"/>
          </a:xfrm>
          <a:prstGeom prst="rect">
            <a:avLst/>
          </a:prstGeom>
        </p:spPr>
      </p:pic>
      <p:cxnSp>
        <p:nvCxnSpPr>
          <p:cNvPr id="7" name="Straight Arrow Connector 6"/>
          <p:cNvCxnSpPr/>
          <p:nvPr/>
        </p:nvCxnSpPr>
        <p:spPr>
          <a:xfrm flipV="1">
            <a:off x="2522830" y="3768273"/>
            <a:ext cx="0" cy="148234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42467" y="4729070"/>
            <a:ext cx="1613074" cy="380139"/>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 / </a:t>
            </a:r>
            <a:r>
              <a:rPr lang="en-US"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XCode</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8"/>
          <a:stretch>
            <a:fillRect/>
          </a:stretch>
        </p:blipFill>
        <p:spPr>
          <a:xfrm>
            <a:off x="6754727" y="2332236"/>
            <a:ext cx="984954" cy="983013"/>
          </a:xfrm>
          <a:prstGeom prst="rect">
            <a:avLst/>
          </a:prstGeom>
        </p:spPr>
      </p:pic>
      <p:sp>
        <p:nvSpPr>
          <p:cNvPr id="35" name="Rectangle 34"/>
          <p:cNvSpPr/>
          <p:nvPr/>
        </p:nvSpPr>
        <p:spPr bwMode="auto">
          <a:xfrm>
            <a:off x="5653811" y="1692464"/>
            <a:ext cx="2366918" cy="2117457"/>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9"/>
          <a:stretch>
            <a:fillRect/>
          </a:stretch>
        </p:blipFill>
        <p:spPr>
          <a:xfrm>
            <a:off x="2231798" y="4170681"/>
            <a:ext cx="599975" cy="625686"/>
          </a:xfrm>
          <a:prstGeom prst="rect">
            <a:avLst/>
          </a:prstGeom>
        </p:spPr>
      </p:pic>
      <p:pic>
        <p:nvPicPr>
          <p:cNvPr id="42" name="Picture 41"/>
          <p:cNvPicPr>
            <a:picLocks noChangeAspect="1"/>
          </p:cNvPicPr>
          <p:nvPr/>
        </p:nvPicPr>
        <p:blipFill rotWithShape="1">
          <a:blip r:embed="rId10">
            <a:extLst>
              <a:ext uri="{28A0092B-C50C-407E-A947-70E740481C1C}">
                <a14:useLocalDpi xmlns:a14="http://schemas.microsoft.com/office/drawing/2010/main" val="0"/>
              </a:ext>
            </a:extLst>
          </a:blip>
          <a:srcRect b="7243"/>
          <a:stretch/>
        </p:blipFill>
        <p:spPr>
          <a:xfrm>
            <a:off x="1456300" y="1324877"/>
            <a:ext cx="9222055" cy="4811725"/>
          </a:xfrm>
          <a:prstGeom prst="rect">
            <a:avLst/>
          </a:prstGeom>
        </p:spPr>
      </p:pic>
    </p:spTree>
    <p:extLst>
      <p:ext uri="{BB962C8B-B14F-4D97-AF65-F5344CB8AC3E}">
        <p14:creationId xmlns:p14="http://schemas.microsoft.com/office/powerpoint/2010/main" val="118356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Online: Release Management</a:t>
            </a:r>
            <a:endParaRPr lang="en-US" dirty="0"/>
          </a:p>
        </p:txBody>
      </p:sp>
      <p:sp>
        <p:nvSpPr>
          <p:cNvPr id="52" name="Right Arrow 51"/>
          <p:cNvSpPr/>
          <p:nvPr/>
        </p:nvSpPr>
        <p:spPr>
          <a:xfrm>
            <a:off x="3234598" y="2300660"/>
            <a:ext cx="1611812"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3" name="Right Arrow 52"/>
          <p:cNvSpPr/>
          <p:nvPr/>
        </p:nvSpPr>
        <p:spPr>
          <a:xfrm>
            <a:off x="5582405" y="2300660"/>
            <a:ext cx="1646654"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4" name="Right Arrow 53"/>
          <p:cNvSpPr/>
          <p:nvPr/>
        </p:nvSpPr>
        <p:spPr>
          <a:xfrm>
            <a:off x="7965054" y="2300660"/>
            <a:ext cx="1025835"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6" name="TextBox 55"/>
          <p:cNvSpPr txBox="1"/>
          <p:nvPr/>
        </p:nvSpPr>
        <p:spPr>
          <a:xfrm>
            <a:off x="1606387"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672882" y="1666922"/>
            <a:ext cx="2467200" cy="310436"/>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302665"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8824886" y="1666922"/>
            <a:ext cx="2048438" cy="379301"/>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78916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4" name="Rounded Rectangle 63"/>
          <p:cNvSpPr/>
          <p:nvPr/>
        </p:nvSpPr>
        <p:spPr>
          <a:xfrm>
            <a:off x="4155527"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5" name="Rounded Rectangle 64"/>
          <p:cNvSpPr/>
          <p:nvPr/>
        </p:nvSpPr>
        <p:spPr>
          <a:xfrm>
            <a:off x="652189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dirty="0">
              <a:solidFill>
                <a:srgbClr val="FFFFFF"/>
              </a:solidFill>
              <a:latin typeface="Segoe UI"/>
            </a:endParaRPr>
          </a:p>
        </p:txBody>
      </p:sp>
      <p:sp>
        <p:nvSpPr>
          <p:cNvPr id="68" name="Bent Arrow 67"/>
          <p:cNvSpPr/>
          <p:nvPr/>
        </p:nvSpPr>
        <p:spPr>
          <a:xfrm rot="10800000">
            <a:off x="4095376" y="4000353"/>
            <a:ext cx="6120573" cy="176690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pic>
        <p:nvPicPr>
          <p:cNvPr id="69" name="Picture 68"/>
          <p:cNvPicPr>
            <a:picLocks noChangeAspect="1"/>
          </p:cNvPicPr>
          <p:nvPr/>
        </p:nvPicPr>
        <p:blipFill>
          <a:blip r:embed="rId2"/>
          <a:stretch>
            <a:fillRect/>
          </a:stretch>
        </p:blipFill>
        <p:spPr>
          <a:xfrm>
            <a:off x="6120805" y="4630227"/>
            <a:ext cx="2069714" cy="1506375"/>
          </a:xfrm>
          <a:prstGeom prst="rect">
            <a:avLst/>
          </a:prstGeom>
        </p:spPr>
      </p:pic>
      <p:pic>
        <p:nvPicPr>
          <p:cNvPr id="70" name="Picture 69"/>
          <p:cNvPicPr>
            <a:picLocks noChangeAspect="1"/>
          </p:cNvPicPr>
          <p:nvPr/>
        </p:nvPicPr>
        <p:blipFill>
          <a:blip r:embed="rId3"/>
          <a:stretch>
            <a:fillRect/>
          </a:stretch>
        </p:blipFill>
        <p:spPr>
          <a:xfrm>
            <a:off x="4331905" y="2351610"/>
            <a:ext cx="1130597" cy="944265"/>
          </a:xfrm>
          <a:prstGeom prst="rect">
            <a:avLst/>
          </a:prstGeom>
        </p:spPr>
      </p:pic>
      <p:grpSp>
        <p:nvGrpSpPr>
          <p:cNvPr id="72" name="Group 71"/>
          <p:cNvGrpSpPr/>
          <p:nvPr/>
        </p:nvGrpSpPr>
        <p:grpSpPr>
          <a:xfrm>
            <a:off x="1860125" y="2405162"/>
            <a:ext cx="1026269" cy="1115512"/>
            <a:chOff x="1523922" y="2094289"/>
            <a:chExt cx="1106696" cy="1207151"/>
          </a:xfrm>
        </p:grpSpPr>
        <p:pic>
          <p:nvPicPr>
            <p:cNvPr id="81" name="Picture 80"/>
            <p:cNvPicPr>
              <a:picLocks noChangeAspect="1"/>
            </p:cNvPicPr>
            <p:nvPr/>
          </p:nvPicPr>
          <p:blipFill>
            <a:blip r:embed="rId4"/>
            <a:stretch>
              <a:fillRect/>
            </a:stretch>
          </p:blipFill>
          <p:spPr>
            <a:xfrm>
              <a:off x="1523922" y="2666999"/>
              <a:ext cx="455690" cy="634441"/>
            </a:xfrm>
            <a:prstGeom prst="rect">
              <a:avLst/>
            </a:prstGeom>
          </p:spPr>
        </p:pic>
        <p:pic>
          <p:nvPicPr>
            <p:cNvPr id="82" name="Picture 81"/>
            <p:cNvPicPr>
              <a:picLocks noChangeAspect="1"/>
            </p:cNvPicPr>
            <p:nvPr/>
          </p:nvPicPr>
          <p:blipFill>
            <a:blip r:embed="rId5"/>
            <a:stretch>
              <a:fillRect/>
            </a:stretch>
          </p:blipFill>
          <p:spPr>
            <a:xfrm>
              <a:off x="1903412" y="2094289"/>
              <a:ext cx="727206" cy="725111"/>
            </a:xfrm>
            <a:prstGeom prst="rect">
              <a:avLst/>
            </a:prstGeom>
          </p:spPr>
        </p:pic>
      </p:grpSp>
      <p:sp>
        <p:nvSpPr>
          <p:cNvPr id="75" name="TextBox 74"/>
          <p:cNvSpPr txBox="1"/>
          <p:nvPr/>
        </p:nvSpPr>
        <p:spPr>
          <a:xfrm>
            <a:off x="5619379" y="6136603"/>
            <a:ext cx="3288931" cy="661271"/>
          </a:xfrm>
          <a:prstGeom prst="rect">
            <a:avLst/>
          </a:prstGeom>
        </p:spPr>
        <p:txBody>
          <a:bodyPr vert="horz" wrap="square" lIns="91403" tIns="91403" rIns="91403" bIns="91403" rtlCol="0" anchor="t">
            <a:noAutofit/>
          </a:bodyPr>
          <a:lstStyle/>
          <a:p>
            <a:pPr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78568" y="4723361"/>
            <a:ext cx="1249801" cy="320892"/>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6"/>
          <a:stretch>
            <a:fillRect/>
          </a:stretch>
        </p:blipFill>
        <p:spPr>
          <a:xfrm>
            <a:off x="9125713" y="3879197"/>
            <a:ext cx="1914585" cy="1183761"/>
          </a:xfrm>
          <a:prstGeom prst="rect">
            <a:avLst/>
          </a:prstGeom>
        </p:spPr>
      </p:pic>
      <p:sp>
        <p:nvSpPr>
          <p:cNvPr id="95" name="Rounded Rectangle 94"/>
          <p:cNvSpPr/>
          <p:nvPr/>
        </p:nvSpPr>
        <p:spPr>
          <a:xfrm>
            <a:off x="9120389"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94" name="TextBox 93"/>
          <p:cNvSpPr txBox="1"/>
          <p:nvPr/>
        </p:nvSpPr>
        <p:spPr>
          <a:xfrm>
            <a:off x="9560117" y="4280096"/>
            <a:ext cx="112342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96" name="Picture 95"/>
          <p:cNvPicPr>
            <a:picLocks noChangeAspect="1"/>
          </p:cNvPicPr>
          <p:nvPr/>
        </p:nvPicPr>
        <p:blipFill>
          <a:blip r:embed="rId7"/>
          <a:stretch>
            <a:fillRect/>
          </a:stretch>
        </p:blipFill>
        <p:spPr>
          <a:xfrm>
            <a:off x="9470129" y="2490953"/>
            <a:ext cx="784424" cy="610355"/>
          </a:xfrm>
          <a:prstGeom prst="rect">
            <a:avLst/>
          </a:prstGeom>
        </p:spPr>
      </p:pic>
      <p:sp>
        <p:nvSpPr>
          <p:cNvPr id="3" name="Rectangle 2"/>
          <p:cNvSpPr/>
          <p:nvPr/>
        </p:nvSpPr>
        <p:spPr bwMode="auto">
          <a:xfrm>
            <a:off x="3950909" y="3822572"/>
            <a:ext cx="7088415" cy="270189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22830" y="3768273"/>
            <a:ext cx="0" cy="148234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42467" y="4729070"/>
            <a:ext cx="1613074" cy="380139"/>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 / </a:t>
            </a:r>
            <a:r>
              <a:rPr lang="en-US"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XCode</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8"/>
          <a:stretch>
            <a:fillRect/>
          </a:stretch>
        </p:blipFill>
        <p:spPr>
          <a:xfrm>
            <a:off x="6754727" y="2332236"/>
            <a:ext cx="984954" cy="983013"/>
          </a:xfrm>
          <a:prstGeom prst="rect">
            <a:avLst/>
          </a:prstGeom>
        </p:spPr>
      </p:pic>
      <p:sp>
        <p:nvSpPr>
          <p:cNvPr id="37" name="Rectangle 36"/>
          <p:cNvSpPr/>
          <p:nvPr/>
        </p:nvSpPr>
        <p:spPr bwMode="auto">
          <a:xfrm>
            <a:off x="8020729" y="1692464"/>
            <a:ext cx="3018595" cy="2117457"/>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9"/>
          <a:stretch>
            <a:fillRect/>
          </a:stretch>
        </p:blipFill>
        <p:spPr>
          <a:xfrm>
            <a:off x="2231798" y="4170681"/>
            <a:ext cx="599975" cy="625686"/>
          </a:xfrm>
          <a:prstGeom prst="rect">
            <a:avLst/>
          </a:prstGeo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4329" y="1372398"/>
            <a:ext cx="9262652" cy="5034933"/>
          </a:xfrm>
          <a:prstGeom prst="rect">
            <a:avLst/>
          </a:prstGeom>
        </p:spPr>
      </p:pic>
    </p:spTree>
    <p:extLst>
      <p:ext uri="{BB962C8B-B14F-4D97-AF65-F5344CB8AC3E}">
        <p14:creationId xmlns:p14="http://schemas.microsoft.com/office/powerpoint/2010/main" val="1507662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Online: Application Insights</a:t>
            </a:r>
            <a:endParaRPr lang="en-US" dirty="0"/>
          </a:p>
        </p:txBody>
      </p:sp>
      <p:sp>
        <p:nvSpPr>
          <p:cNvPr id="52" name="Right Arrow 51"/>
          <p:cNvSpPr/>
          <p:nvPr/>
        </p:nvSpPr>
        <p:spPr>
          <a:xfrm>
            <a:off x="3234598" y="2300660"/>
            <a:ext cx="1611812"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3" name="Right Arrow 52"/>
          <p:cNvSpPr/>
          <p:nvPr/>
        </p:nvSpPr>
        <p:spPr>
          <a:xfrm>
            <a:off x="5582405" y="2300660"/>
            <a:ext cx="1646654"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4" name="Right Arrow 53"/>
          <p:cNvSpPr/>
          <p:nvPr/>
        </p:nvSpPr>
        <p:spPr>
          <a:xfrm>
            <a:off x="7965054" y="2300660"/>
            <a:ext cx="1025835"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6" name="TextBox 55"/>
          <p:cNvSpPr txBox="1"/>
          <p:nvPr/>
        </p:nvSpPr>
        <p:spPr>
          <a:xfrm>
            <a:off x="1606387"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672882" y="1666922"/>
            <a:ext cx="2467200" cy="310436"/>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302665"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8824886" y="1666922"/>
            <a:ext cx="2048438" cy="379301"/>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78916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4" name="Rounded Rectangle 63"/>
          <p:cNvSpPr/>
          <p:nvPr/>
        </p:nvSpPr>
        <p:spPr>
          <a:xfrm>
            <a:off x="4155527"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5" name="Rounded Rectangle 64"/>
          <p:cNvSpPr/>
          <p:nvPr/>
        </p:nvSpPr>
        <p:spPr>
          <a:xfrm>
            <a:off x="652189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dirty="0">
              <a:solidFill>
                <a:srgbClr val="FFFFFF"/>
              </a:solidFill>
              <a:latin typeface="Segoe UI"/>
            </a:endParaRPr>
          </a:p>
        </p:txBody>
      </p:sp>
      <p:sp>
        <p:nvSpPr>
          <p:cNvPr id="68" name="Bent Arrow 67"/>
          <p:cNvSpPr/>
          <p:nvPr/>
        </p:nvSpPr>
        <p:spPr>
          <a:xfrm rot="10800000">
            <a:off x="4095376" y="4000353"/>
            <a:ext cx="6120573" cy="176690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pic>
        <p:nvPicPr>
          <p:cNvPr id="69" name="Picture 68"/>
          <p:cNvPicPr>
            <a:picLocks noChangeAspect="1"/>
          </p:cNvPicPr>
          <p:nvPr/>
        </p:nvPicPr>
        <p:blipFill>
          <a:blip r:embed="rId2"/>
          <a:stretch>
            <a:fillRect/>
          </a:stretch>
        </p:blipFill>
        <p:spPr>
          <a:xfrm>
            <a:off x="6120805" y="4630227"/>
            <a:ext cx="2069714" cy="1506375"/>
          </a:xfrm>
          <a:prstGeom prst="rect">
            <a:avLst/>
          </a:prstGeom>
        </p:spPr>
      </p:pic>
      <p:pic>
        <p:nvPicPr>
          <p:cNvPr id="70" name="Picture 69"/>
          <p:cNvPicPr>
            <a:picLocks noChangeAspect="1"/>
          </p:cNvPicPr>
          <p:nvPr/>
        </p:nvPicPr>
        <p:blipFill>
          <a:blip r:embed="rId3"/>
          <a:stretch>
            <a:fillRect/>
          </a:stretch>
        </p:blipFill>
        <p:spPr>
          <a:xfrm>
            <a:off x="4331905" y="2351610"/>
            <a:ext cx="1130597" cy="944265"/>
          </a:xfrm>
          <a:prstGeom prst="rect">
            <a:avLst/>
          </a:prstGeom>
        </p:spPr>
      </p:pic>
      <p:grpSp>
        <p:nvGrpSpPr>
          <p:cNvPr id="72" name="Group 71"/>
          <p:cNvGrpSpPr/>
          <p:nvPr/>
        </p:nvGrpSpPr>
        <p:grpSpPr>
          <a:xfrm>
            <a:off x="1860125" y="2405162"/>
            <a:ext cx="1026269" cy="1115512"/>
            <a:chOff x="1523922" y="2094289"/>
            <a:chExt cx="1106696" cy="1207151"/>
          </a:xfrm>
        </p:grpSpPr>
        <p:pic>
          <p:nvPicPr>
            <p:cNvPr id="81" name="Picture 80"/>
            <p:cNvPicPr>
              <a:picLocks noChangeAspect="1"/>
            </p:cNvPicPr>
            <p:nvPr/>
          </p:nvPicPr>
          <p:blipFill>
            <a:blip r:embed="rId4"/>
            <a:stretch>
              <a:fillRect/>
            </a:stretch>
          </p:blipFill>
          <p:spPr>
            <a:xfrm>
              <a:off x="1523922" y="2666999"/>
              <a:ext cx="455690" cy="634441"/>
            </a:xfrm>
            <a:prstGeom prst="rect">
              <a:avLst/>
            </a:prstGeom>
          </p:spPr>
        </p:pic>
        <p:pic>
          <p:nvPicPr>
            <p:cNvPr id="82" name="Picture 81"/>
            <p:cNvPicPr>
              <a:picLocks noChangeAspect="1"/>
            </p:cNvPicPr>
            <p:nvPr/>
          </p:nvPicPr>
          <p:blipFill>
            <a:blip r:embed="rId5"/>
            <a:stretch>
              <a:fillRect/>
            </a:stretch>
          </p:blipFill>
          <p:spPr>
            <a:xfrm>
              <a:off x="1903412" y="2094289"/>
              <a:ext cx="727206" cy="725111"/>
            </a:xfrm>
            <a:prstGeom prst="rect">
              <a:avLst/>
            </a:prstGeom>
          </p:spPr>
        </p:pic>
      </p:grpSp>
      <p:sp>
        <p:nvSpPr>
          <p:cNvPr id="75" name="TextBox 74"/>
          <p:cNvSpPr txBox="1"/>
          <p:nvPr/>
        </p:nvSpPr>
        <p:spPr>
          <a:xfrm>
            <a:off x="5619379" y="6136603"/>
            <a:ext cx="3288931" cy="661271"/>
          </a:xfrm>
          <a:prstGeom prst="rect">
            <a:avLst/>
          </a:prstGeom>
        </p:spPr>
        <p:txBody>
          <a:bodyPr vert="horz" wrap="square" lIns="91403" tIns="91403" rIns="91403" bIns="91403" rtlCol="0" anchor="t">
            <a:noAutofit/>
          </a:bodyPr>
          <a:lstStyle/>
          <a:p>
            <a:pPr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78568" y="4723361"/>
            <a:ext cx="1249801" cy="320892"/>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6"/>
          <a:stretch>
            <a:fillRect/>
          </a:stretch>
        </p:blipFill>
        <p:spPr>
          <a:xfrm>
            <a:off x="9125713" y="3879197"/>
            <a:ext cx="1914585" cy="1183761"/>
          </a:xfrm>
          <a:prstGeom prst="rect">
            <a:avLst/>
          </a:prstGeom>
        </p:spPr>
      </p:pic>
      <p:sp>
        <p:nvSpPr>
          <p:cNvPr id="95" name="Rounded Rectangle 94"/>
          <p:cNvSpPr/>
          <p:nvPr/>
        </p:nvSpPr>
        <p:spPr>
          <a:xfrm>
            <a:off x="9120389"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94" name="TextBox 93"/>
          <p:cNvSpPr txBox="1"/>
          <p:nvPr/>
        </p:nvSpPr>
        <p:spPr>
          <a:xfrm>
            <a:off x="9560117" y="4280096"/>
            <a:ext cx="112342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96" name="Picture 95"/>
          <p:cNvPicPr>
            <a:picLocks noChangeAspect="1"/>
          </p:cNvPicPr>
          <p:nvPr/>
        </p:nvPicPr>
        <p:blipFill>
          <a:blip r:embed="rId7"/>
          <a:stretch>
            <a:fillRect/>
          </a:stretch>
        </p:blipFill>
        <p:spPr>
          <a:xfrm>
            <a:off x="9470129" y="2490953"/>
            <a:ext cx="784424" cy="610355"/>
          </a:xfrm>
          <a:prstGeom prst="rect">
            <a:avLst/>
          </a:prstGeom>
        </p:spPr>
      </p:pic>
      <p:sp>
        <p:nvSpPr>
          <p:cNvPr id="3" name="Rectangle 2"/>
          <p:cNvSpPr/>
          <p:nvPr/>
        </p:nvSpPr>
        <p:spPr bwMode="auto">
          <a:xfrm>
            <a:off x="3950909" y="3822572"/>
            <a:ext cx="7088415" cy="270189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22830" y="3768273"/>
            <a:ext cx="0" cy="148234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8"/>
          <a:stretch>
            <a:fillRect/>
          </a:stretch>
        </p:blipFill>
        <p:spPr>
          <a:xfrm>
            <a:off x="2231798" y="4170681"/>
            <a:ext cx="599975" cy="625686"/>
          </a:xfrm>
          <a:prstGeom prst="rect">
            <a:avLst/>
          </a:prstGeom>
        </p:spPr>
      </p:pic>
      <p:sp>
        <p:nvSpPr>
          <p:cNvPr id="44" name="TextBox 43"/>
          <p:cNvSpPr txBox="1"/>
          <p:nvPr/>
        </p:nvSpPr>
        <p:spPr>
          <a:xfrm>
            <a:off x="2842467" y="4729070"/>
            <a:ext cx="1613074" cy="380139"/>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 / </a:t>
            </a:r>
            <a:r>
              <a:rPr lang="en-US"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XCode</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754727" y="2332236"/>
            <a:ext cx="984954" cy="983013"/>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99112" y="1485258"/>
            <a:ext cx="8560876" cy="4722134"/>
          </a:xfrm>
          <a:prstGeom prst="rect">
            <a:avLst/>
          </a:prstGeom>
          <a:ln>
            <a:noFill/>
          </a:ln>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9112" y="1485258"/>
            <a:ext cx="8565777" cy="4724838"/>
          </a:xfrm>
          <a:prstGeom prst="rect">
            <a:avLst/>
          </a:prstGeom>
          <a:ln>
            <a:no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99112" y="1485258"/>
            <a:ext cx="8566677" cy="4725334"/>
          </a:xfrm>
          <a:prstGeom prst="rect">
            <a:avLst/>
          </a:prstGeom>
          <a:ln>
            <a:noFill/>
          </a:ln>
        </p:spPr>
      </p:pic>
    </p:spTree>
    <p:extLst>
      <p:ext uri="{BB962C8B-B14F-4D97-AF65-F5344CB8AC3E}">
        <p14:creationId xmlns:p14="http://schemas.microsoft.com/office/powerpoint/2010/main" val="3921021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9411" kern="0"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5" name="Rectangle 4"/>
          <p:cNvSpPr/>
          <p:nvPr/>
        </p:nvSpPr>
        <p:spPr bwMode="auto">
          <a:xfrm>
            <a:off x="8058150" y="2692400"/>
            <a:ext cx="393604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410" dirty="0">
                <a:gradFill>
                  <a:gsLst>
                    <a:gs pos="0">
                      <a:srgbClr val="FFFFFF"/>
                    </a:gs>
                    <a:gs pos="100000">
                      <a:srgbClr val="FFFFFF"/>
                    </a:gs>
                  </a:gsLst>
                  <a:lin ang="5400000" scaled="0"/>
                </a:gradFill>
                <a:latin typeface="+mj-lt"/>
                <a:ea typeface="Segoe UI" pitchFamily="34" charset="0"/>
                <a:cs typeface="Segoe UI" pitchFamily="34" charset="0"/>
              </a:rPr>
              <a:t>Docker</a:t>
            </a:r>
          </a:p>
        </p:txBody>
      </p:sp>
    </p:spTree>
    <p:extLst>
      <p:ext uri="{BB962C8B-B14F-4D97-AF65-F5344CB8AC3E}">
        <p14:creationId xmlns:p14="http://schemas.microsoft.com/office/powerpoint/2010/main" val="40278000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5700454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013054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0613892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4077076530"/>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5115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3443257396"/>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07747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2014433951"/>
              </p:ext>
            </p:extLst>
          </p:nvPr>
        </p:nvGraphicFramePr>
        <p:xfrm>
          <a:off x="1111134" y="1341120"/>
          <a:ext cx="9702800" cy="483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52155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 Sample Application</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515073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Application Architecture</a:t>
            </a:r>
          </a:p>
        </p:txBody>
      </p:sp>
    </p:spTree>
    <p:extLst>
      <p:ext uri="{BB962C8B-B14F-4D97-AF65-F5344CB8AC3E}">
        <p14:creationId xmlns:p14="http://schemas.microsoft.com/office/powerpoint/2010/main" val="1322385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Architectural Components</a:t>
            </a:r>
          </a:p>
        </p:txBody>
      </p:sp>
    </p:spTree>
    <p:extLst>
      <p:ext uri="{BB962C8B-B14F-4D97-AF65-F5344CB8AC3E}">
        <p14:creationId xmlns:p14="http://schemas.microsoft.com/office/powerpoint/2010/main" val="3212369674"/>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545</TotalTime>
  <Words>2842</Words>
  <Application>Microsoft Office PowerPoint</Application>
  <PresentationFormat>Widescreen</PresentationFormat>
  <Paragraphs>442</Paragraphs>
  <Slides>38</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MS PGothic</vt:lpstr>
      <vt:lpstr>Arial</vt:lpstr>
      <vt:lpstr>Calibri</vt:lpstr>
      <vt:lpstr>Consolas</vt:lpstr>
      <vt:lpstr>Segoe UI</vt:lpstr>
      <vt:lpstr>Segoe UI Light</vt:lpstr>
      <vt:lpstr>Segoe UI Semibold</vt:lpstr>
      <vt:lpstr>Segoe UI Semilight</vt:lpstr>
      <vt:lpstr>Times New Roman</vt:lpstr>
      <vt:lpstr>Wingdings</vt:lpstr>
      <vt:lpstr>WHITE TEMPLATE</vt:lpstr>
      <vt:lpstr>COLOR TEMPLATE</vt:lpstr>
      <vt:lpstr>Azure and Office 365 DevCamp - Overview</vt:lpstr>
      <vt:lpstr>Course Goals</vt:lpstr>
      <vt:lpstr>Course Agenda</vt:lpstr>
      <vt:lpstr>Hands on labs</vt:lpstr>
      <vt:lpstr>Day 1 – Detailed Agenda</vt:lpstr>
      <vt:lpstr>Day 2 – Detailed Agenda</vt:lpstr>
      <vt:lpstr>Demo – Sample Application</vt:lpstr>
      <vt:lpstr>Sample Application Architecture</vt:lpstr>
      <vt:lpstr>Architectural Components</vt:lpstr>
      <vt:lpstr>Architectural Components Covered</vt:lpstr>
      <vt:lpstr>Achieve global scale, in local regions</vt:lpstr>
      <vt:lpstr>Momentum</vt:lpstr>
      <vt:lpstr>PowerPoint Presentation</vt:lpstr>
      <vt:lpstr>Detect and mitigate threats</vt:lpstr>
      <vt:lpstr>Benefit from relentless business commitment</vt:lpstr>
      <vt:lpstr>PowerPoint Presentation</vt:lpstr>
      <vt:lpstr>Extend on-premises data and apps</vt:lpstr>
      <vt:lpstr>Extend on-premises data and apps</vt:lpstr>
      <vt:lpstr>Deploy the cloud on-premises</vt:lpstr>
      <vt:lpstr>PowerPoint Presentation</vt:lpstr>
      <vt:lpstr>Azure is an open cloud</vt:lpstr>
      <vt:lpstr>Build and run open source solutions</vt:lpstr>
      <vt:lpstr>Open Source on Azure Customers </vt:lpstr>
      <vt:lpstr>PowerPoint Presentation</vt:lpstr>
      <vt:lpstr>PowerPoint Presentation</vt:lpstr>
      <vt:lpstr>PowerPoint Presentation</vt:lpstr>
      <vt:lpstr>Visual Studio Online: DevOps</vt:lpstr>
      <vt:lpstr>Build apps faster and easier</vt:lpstr>
      <vt:lpstr>Visual Studio Online</vt:lpstr>
      <vt:lpstr>Visual Studio Online: Build + Deploy</vt:lpstr>
      <vt:lpstr>Visual Studio Online: Load Testing</vt:lpstr>
      <vt:lpstr>Visual Studio Online: Release Management</vt:lpstr>
      <vt:lpstr>Visual Studio Online: Application Insights</vt:lpstr>
      <vt:lpstr>PowerPoint Presentation</vt:lpstr>
      <vt:lpstr>PowerPoint Presentation</vt:lpstr>
      <vt:lpstr>Summary</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Israel Vega</cp:lastModifiedBy>
  <cp:revision>31</cp:revision>
  <dcterms:created xsi:type="dcterms:W3CDTF">2016-09-29T12:20:34Z</dcterms:created>
  <dcterms:modified xsi:type="dcterms:W3CDTF">2016-09-29T21:41:41Z</dcterms:modified>
</cp:coreProperties>
</file>